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data1.xml" ContentType="application/vnd.openxmlformats-officedocument.drawingml.diagramData+xml"/>
  <Override PartName="/ppt/diagrams/drawing1.xml" ContentType="application/vnd.ms-office.drawingml.diagramDrawing+xml"/>
  <Override PartName="/ppt/diagrams/layout1.xml" ContentType="application/vnd.openxmlformats-officedocument.drawingml.diagramLayout+xml"/>
  <Override PartName="/ppt/diagrams/quickStyle1.xml" ContentType="application/vnd.openxmlformats-officedocument.drawingml.diagramStyle+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Lst>
  <p:notesMasterIdLst>
    <p:notesMasterId r:id="rId7"/>
  </p:notesMasterIdLst>
  <p:sldIdLst>
    <p:sldId id="444" r:id="rId5"/>
    <p:sldId id="445" r:id="rId6"/>
    <p:sldId id="370" r:id="rId8"/>
    <p:sldId id="374" r:id="rId9"/>
    <p:sldId id="376" r:id="rId10"/>
    <p:sldId id="416" r:id="rId11"/>
    <p:sldId id="418" r:id="rId12"/>
    <p:sldId id="371" r:id="rId13"/>
    <p:sldId id="379" r:id="rId14"/>
    <p:sldId id="436" r:id="rId15"/>
    <p:sldId id="383" r:id="rId16"/>
    <p:sldId id="384" r:id="rId17"/>
    <p:sldId id="385" r:id="rId18"/>
    <p:sldId id="387" r:id="rId19"/>
    <p:sldId id="427" r:id="rId20"/>
    <p:sldId id="388" r:id="rId21"/>
    <p:sldId id="330" r:id="rId22"/>
    <p:sldId id="415" r:id="rId23"/>
    <p:sldId id="391" r:id="rId24"/>
    <p:sldId id="392" r:id="rId25"/>
    <p:sldId id="393" r:id="rId26"/>
    <p:sldId id="394" r:id="rId27"/>
    <p:sldId id="438" r:id="rId28"/>
    <p:sldId id="397" r:id="rId29"/>
    <p:sldId id="398" r:id="rId30"/>
    <p:sldId id="402" r:id="rId31"/>
    <p:sldId id="337" r:id="rId32"/>
    <p:sldId id="405" r:id="rId33"/>
    <p:sldId id="414" r:id="rId34"/>
    <p:sldId id="406" r:id="rId35"/>
    <p:sldId id="420" r:id="rId36"/>
    <p:sldId id="446" r:id="rId37"/>
  </p:sldIdLst>
  <p:sldSz cx="9144000" cy="6858000" type="screen4x3"/>
  <p:notesSz cx="6858000" cy="9144000"/>
  <p:defaultTextStyle>
    <a:defPPr>
      <a:defRPr lang="en-US"/>
    </a:defPPr>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vl6pPr marL="2286000" lvl="5"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6pPr>
    <a:lvl7pPr marL="2743200" lvl="6"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7pPr>
    <a:lvl8pPr marL="3200400" lvl="7"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8pPr>
    <a:lvl9pPr marL="3657600" lvl="8"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2FDB2607-1784-4EEB-B798-7EB5836EED8A}">
        <p14:showMediaCtrls xmlns:p14="http://schemas.microsoft.com/office/powerpoint/2010/main" val="1"/>
      </p:ext>
    </p:extLst>
  </p:showPr>
  <p:clrMru>
    <a:srgbClr val="0000CC"/>
    <a:srgbClr val="FF0000"/>
    <a:srgbClr val="0000FF"/>
    <a:srgbClr val="D60093"/>
    <a:srgbClr val="FF3300"/>
    <a:srgbClr val="00FF00"/>
    <a:srgbClr val="0066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39"/>
    <p:restoredTop sz="93803"/>
  </p:normalViewPr>
  <p:slideViewPr>
    <p:cSldViewPr showGuides="1">
      <p:cViewPr varScale="1">
        <p:scale>
          <a:sx n="63" d="100"/>
          <a:sy n="63" d="100"/>
        </p:scale>
        <p:origin x="1388"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4.xml"/><Relationship Id="rId8" Type="http://schemas.openxmlformats.org/officeDocument/2006/relationships/slide" Target="slides/slide3.xml"/><Relationship Id="rId7" Type="http://schemas.openxmlformats.org/officeDocument/2006/relationships/notesMaster" Target="notesMasters/notesMaster1.xml"/><Relationship Id="rId6" Type="http://schemas.openxmlformats.org/officeDocument/2006/relationships/slide" Target="slides/slide2.xml"/><Relationship Id="rId5" Type="http://schemas.openxmlformats.org/officeDocument/2006/relationships/slide" Target="slides/slide1.xml"/><Relationship Id="rId40" Type="http://schemas.openxmlformats.org/officeDocument/2006/relationships/tableStyles" Target="tableStyles.xml"/><Relationship Id="rId4" Type="http://schemas.openxmlformats.org/officeDocument/2006/relationships/slideMaster" Target="slideMasters/slideMaster3.xml"/><Relationship Id="rId39" Type="http://schemas.openxmlformats.org/officeDocument/2006/relationships/viewProps" Target="viewProps.xml"/><Relationship Id="rId38" Type="http://schemas.openxmlformats.org/officeDocument/2006/relationships/presProps" Target="presProps.xml"/><Relationship Id="rId37" Type="http://schemas.openxmlformats.org/officeDocument/2006/relationships/slide" Target="slides/slide32.xml"/><Relationship Id="rId36" Type="http://schemas.openxmlformats.org/officeDocument/2006/relationships/slide" Target="slides/slide31.xml"/><Relationship Id="rId35" Type="http://schemas.openxmlformats.org/officeDocument/2006/relationships/slide" Target="slides/slide30.xml"/><Relationship Id="rId34" Type="http://schemas.openxmlformats.org/officeDocument/2006/relationships/slide" Target="slides/slide29.xml"/><Relationship Id="rId33" Type="http://schemas.openxmlformats.org/officeDocument/2006/relationships/slide" Target="slides/slide28.xml"/><Relationship Id="rId32" Type="http://schemas.openxmlformats.org/officeDocument/2006/relationships/slide" Target="slides/slide27.xml"/><Relationship Id="rId31" Type="http://schemas.openxmlformats.org/officeDocument/2006/relationships/slide" Target="slides/slide26.xml"/><Relationship Id="rId30" Type="http://schemas.openxmlformats.org/officeDocument/2006/relationships/slide" Target="slides/slide25.xml"/><Relationship Id="rId3" Type="http://schemas.openxmlformats.org/officeDocument/2006/relationships/slideMaster" Target="slideMasters/slideMaster2.xml"/><Relationship Id="rId29" Type="http://schemas.openxmlformats.org/officeDocument/2006/relationships/slide" Target="slides/slide24.xml"/><Relationship Id="rId28" Type="http://schemas.openxmlformats.org/officeDocument/2006/relationships/slide" Target="slides/slide23.xml"/><Relationship Id="rId27" Type="http://schemas.openxmlformats.org/officeDocument/2006/relationships/slide" Target="slides/slide22.xml"/><Relationship Id="rId26" Type="http://schemas.openxmlformats.org/officeDocument/2006/relationships/slide" Target="slides/slide21.xml"/><Relationship Id="rId25" Type="http://schemas.openxmlformats.org/officeDocument/2006/relationships/slide" Target="slides/slide20.xml"/><Relationship Id="rId24" Type="http://schemas.openxmlformats.org/officeDocument/2006/relationships/slide" Target="slides/slide19.xml"/><Relationship Id="rId23" Type="http://schemas.openxmlformats.org/officeDocument/2006/relationships/slide" Target="slides/slide18.xml"/><Relationship Id="rId22" Type="http://schemas.openxmlformats.org/officeDocument/2006/relationships/slide" Target="slides/slide17.xml"/><Relationship Id="rId21" Type="http://schemas.openxmlformats.org/officeDocument/2006/relationships/slide" Target="slides/slide16.xml"/><Relationship Id="rId20" Type="http://schemas.openxmlformats.org/officeDocument/2006/relationships/slide" Target="slides/slide15.xml"/><Relationship Id="rId2" Type="http://schemas.openxmlformats.org/officeDocument/2006/relationships/theme" Target="theme/theme1.xml"/><Relationship Id="rId19" Type="http://schemas.openxmlformats.org/officeDocument/2006/relationships/slide" Target="slides/slide14.xml"/><Relationship Id="rId18" Type="http://schemas.openxmlformats.org/officeDocument/2006/relationships/slide" Target="slides/slide13.xml"/><Relationship Id="rId17" Type="http://schemas.openxmlformats.org/officeDocument/2006/relationships/slide" Target="slides/slide12.xml"/><Relationship Id="rId16" Type="http://schemas.openxmlformats.org/officeDocument/2006/relationships/slide" Target="slides/slide11.xml"/><Relationship Id="rId15" Type="http://schemas.openxmlformats.org/officeDocument/2006/relationships/slide" Target="slides/slide10.xml"/><Relationship Id="rId14" Type="http://schemas.openxmlformats.org/officeDocument/2006/relationships/slide" Target="slides/slide9.xml"/><Relationship Id="rId13" Type="http://schemas.openxmlformats.org/officeDocument/2006/relationships/slide" Target="slides/slide8.xml"/><Relationship Id="rId12" Type="http://schemas.openxmlformats.org/officeDocument/2006/relationships/slide" Target="slides/slide7.xml"/><Relationship Id="rId11" Type="http://schemas.openxmlformats.org/officeDocument/2006/relationships/slide" Target="slides/slide6.xml"/><Relationship Id="rId10" Type="http://schemas.openxmlformats.org/officeDocument/2006/relationships/slide" Target="slides/slide5.xml"/><Relationship Id="rId1" Type="http://schemas.openxmlformats.org/officeDocument/2006/relationships/slideMaster" Target="slideMasters/slideMaster1.xml"/></Relationships>
</file>

<file path=ppt/diagrams/_rels/data1.xml.rels><?xml version="1.0" encoding="UTF-8" standalone="yes"?>
<Relationships xmlns="http://schemas.openxmlformats.org/package/2006/relationships"><Relationship Id="rId1" Type="http://schemas.openxmlformats.org/officeDocument/2006/relationships/image" Target="../media/image2.png"/></Relationships>
</file>

<file path=ppt/diagrams/_rels/drawing1.xml.rels><?xml version="1.0" encoding="UTF-8" standalone="yes"?>
<Relationships xmlns="http://schemas.openxmlformats.org/package/2006/relationships"><Relationship Id="rId1" Type="http://schemas.openxmlformats.org/officeDocument/2006/relationships/image" Target="../media/image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9C2443E5-F515-4501-B201-3A434B26FC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27968FC7-6CAE-4084-8D5A-9513D4D7D848}">
      <dgm:prSet phldrT="[Text]" custT="1">
        <dgm:style>
          <a:lnRef idx="2">
            <a:schemeClr val="accent2"/>
          </a:lnRef>
          <a:fillRef idx="1">
            <a:schemeClr val="lt1"/>
          </a:fillRef>
          <a:effectRef idx="0">
            <a:schemeClr val="accent2"/>
          </a:effectRef>
          <a:fontRef idx="minor">
            <a:schemeClr val="dk1"/>
          </a:fontRef>
        </dgm:style>
      </dgm:prSet>
      <dgm:spPr/>
      <dgm:t>
        <a:bodyPr/>
        <a:lstStyle/>
        <a:p>
          <a:pPr algn="just"/>
          <a:r>
            <a:rPr lang="en-US" sz="3200" b="1" dirty="0" err="1">
              <a:solidFill>
                <a:schemeClr val="tx1"/>
              </a:solidFill>
              <a:latin typeface="Times New Roman" panose="02020603050405020304" pitchFamily="18" charset="0"/>
              <a:cs typeface="Times New Roman" panose="02020603050405020304" pitchFamily="18" charset="0"/>
            </a:rPr>
            <a:t>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tưởng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Hồ</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Chí</a:t>
          </a:r>
          <a:r>
            <a:rPr lang="en-US" sz="3200" b="1" dirty="0">
              <a:solidFill>
                <a:schemeClr val="tx1"/>
              </a:solidFill>
              <a:latin typeface="Times New Roman" panose="02020603050405020304" pitchFamily="18" charset="0"/>
              <a:cs typeface="Times New Roman" panose="02020603050405020304" pitchFamily="18" charset="0"/>
            </a:rPr>
            <a:t> Minh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Văn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hóa</a:t>
          </a:r>
          <a:endParaRPr lang="en-US" sz="3200" b="1" dirty="0">
            <a:solidFill>
              <a:schemeClr val="tx1"/>
            </a:solidFill>
            <a:latin typeface="Times New Roman" panose="02020603050405020304" pitchFamily="18" charset="0"/>
            <a:cs typeface="Times New Roman" panose="02020603050405020304" pitchFamily="18" charset="0"/>
          </a:endParaRPr>
        </a:p>
      </dgm:t>
    </dgm:pt>
    <dgm:pt modelId="{E8762775-0A93-4E03-9CBC-7A8C7842CAE0}" cxnId="{5CE7B879-DFBD-4EFD-80B6-452C13AC7EB6}" type="parTrans">
      <dgm:prSet/>
      <dgm:spPr/>
      <dgm:t>
        <a:bodyPr/>
        <a:lstStyle/>
        <a:p>
          <a:endParaRPr lang="en-US"/>
        </a:p>
      </dgm:t>
    </dgm:pt>
    <dgm:pt modelId="{0F360431-8F7D-4257-85DA-79E09AAE1898}" cxnId="{5CE7B879-DFBD-4EFD-80B6-452C13AC7EB6}" type="sibTrans">
      <dgm:prSet/>
      <dgm:spPr/>
      <dgm:t>
        <a:bodyPr/>
        <a:lstStyle/>
        <a:p>
          <a:endParaRPr lang="en-US"/>
        </a:p>
      </dgm:t>
    </dgm:pt>
    <dgm:pt modelId="{43EF27E7-3554-44C9-904F-FC29F9329E0A}">
      <dgm:prSet phldrT="[Text]" custT="1">
        <dgm:style>
          <a:lnRef idx="2">
            <a:schemeClr val="accent2"/>
          </a:lnRef>
          <a:fillRef idx="1">
            <a:schemeClr val="lt1"/>
          </a:fillRef>
          <a:effectRef idx="0">
            <a:schemeClr val="accent2"/>
          </a:effectRef>
          <a:fontRef idx="minor">
            <a:schemeClr val="dk1"/>
          </a:fontRef>
        </dgm:style>
      </dgm:prSet>
      <dgm:spPr/>
      <dgm:t>
        <a:bodyPr/>
        <a:lstStyle/>
        <a:p>
          <a:pPr algn="just"/>
          <a:r>
            <a:rPr lang="pt-BR" sz="3200" b="1" dirty="0">
              <a:solidFill>
                <a:schemeClr val="tx1"/>
              </a:solidFill>
              <a:latin typeface="Times New Roman" panose="02020603050405020304" pitchFamily="18" charset="0"/>
              <a:cs typeface="Times New Roman" panose="02020603050405020304" pitchFamily="18" charset="0"/>
            </a:rPr>
            <a:t>Tư tưởng Hồ Chí Minh về Đạo đức cách mạng</a:t>
          </a:r>
          <a:endParaRPr lang="en-US" sz="3200" b="1" dirty="0">
            <a:solidFill>
              <a:schemeClr val="tx1"/>
            </a:solidFill>
            <a:latin typeface="Times New Roman" panose="02020603050405020304" pitchFamily="18" charset="0"/>
            <a:cs typeface="Times New Roman" panose="02020603050405020304" pitchFamily="18" charset="0"/>
          </a:endParaRPr>
        </a:p>
      </dgm:t>
    </dgm:pt>
    <dgm:pt modelId="{8AA01F3B-0EE5-45EF-A2E1-35004A9C5C54}" cxnId="{271E4DC0-8CE4-49CF-907C-185013C64345}" type="parTrans">
      <dgm:prSet/>
      <dgm:spPr/>
      <dgm:t>
        <a:bodyPr/>
        <a:lstStyle/>
        <a:p>
          <a:endParaRPr lang="en-US"/>
        </a:p>
      </dgm:t>
    </dgm:pt>
    <dgm:pt modelId="{7B2C1246-D560-4997-9EE6-32A618F20961}" cxnId="{271E4DC0-8CE4-49CF-907C-185013C64345}" type="sibTrans">
      <dgm:prSet/>
      <dgm:spPr/>
      <dgm:t>
        <a:bodyPr/>
        <a:lstStyle/>
        <a:p>
          <a:endParaRPr lang="en-US"/>
        </a:p>
      </dgm:t>
    </dgm:pt>
    <dgm:pt modelId="{E58B3043-4CAE-4803-AC3B-64E8BA6D427B}" type="pres">
      <dgm:prSet presAssocID="{9C2443E5-F515-4501-B201-3A434B26FCF1}" presName="Name0" presStyleCnt="0">
        <dgm:presLayoutVars>
          <dgm:chMax val="7"/>
          <dgm:chPref val="7"/>
          <dgm:dir/>
        </dgm:presLayoutVars>
      </dgm:prSet>
      <dgm:spPr/>
      <dgm:t>
        <a:bodyPr/>
        <a:lstStyle/>
        <a:p>
          <a:endParaRPr lang="en-US"/>
        </a:p>
      </dgm:t>
    </dgm:pt>
    <dgm:pt modelId="{2B586D0E-C993-4F97-AEAB-40027A2B6B57}" type="pres">
      <dgm:prSet presAssocID="{9C2443E5-F515-4501-B201-3A434B26FCF1}" presName="Name1" presStyleCnt="0"/>
      <dgm:spPr/>
    </dgm:pt>
    <dgm:pt modelId="{2087BD71-B953-46EB-8440-3EACAB4E8BE1}" type="pres">
      <dgm:prSet presAssocID="{9C2443E5-F515-4501-B201-3A434B26FCF1}" presName="cycle" presStyleCnt="0"/>
      <dgm:spPr/>
    </dgm:pt>
    <dgm:pt modelId="{47E3CCCD-3D0D-4205-8996-8FB4F0B625A3}" type="pres">
      <dgm:prSet presAssocID="{9C2443E5-F515-4501-B201-3A434B26FCF1}" presName="srcNode" presStyleLbl="node1" presStyleIdx="0" presStyleCnt="2"/>
      <dgm:spPr/>
    </dgm:pt>
    <dgm:pt modelId="{347BFC91-1736-4F27-B261-EC74F6A8C976}" type="pres">
      <dgm:prSet presAssocID="{9C2443E5-F515-4501-B201-3A434B26FCF1}" presName="conn" presStyleLbl="parChTrans1D2" presStyleIdx="0" presStyleCnt="1"/>
      <dgm:spPr/>
      <dgm:t>
        <a:bodyPr/>
        <a:lstStyle/>
        <a:p>
          <a:endParaRPr lang="en-US"/>
        </a:p>
      </dgm:t>
    </dgm:pt>
    <dgm:pt modelId="{C214DE82-8876-4BD9-BDC7-B734B36DF906}" type="pres">
      <dgm:prSet presAssocID="{9C2443E5-F515-4501-B201-3A434B26FCF1}" presName="extraNode" presStyleLbl="node1" presStyleIdx="0" presStyleCnt="2"/>
      <dgm:spPr/>
    </dgm:pt>
    <dgm:pt modelId="{DCD02F95-7C6E-4484-8782-C37D932915F2}" type="pres">
      <dgm:prSet presAssocID="{9C2443E5-F515-4501-B201-3A434B26FCF1}" presName="dstNode" presStyleLbl="node1" presStyleIdx="0" presStyleCnt="2"/>
      <dgm:spPr/>
    </dgm:pt>
    <dgm:pt modelId="{68B1C590-FA4C-4521-BA21-CDBA602483C1}" type="pres">
      <dgm:prSet presAssocID="{27968FC7-6CAE-4084-8D5A-9513D4D7D848}" presName="text_1" presStyleLbl="node1" presStyleIdx="0" presStyleCnt="2" custLinFactNeighborX="-1861" custLinFactNeighborY="256">
        <dgm:presLayoutVars>
          <dgm:bulletEnabled val="1"/>
        </dgm:presLayoutVars>
      </dgm:prSet>
      <dgm:spPr/>
      <dgm:t>
        <a:bodyPr/>
        <a:lstStyle/>
        <a:p>
          <a:endParaRPr lang="en-US"/>
        </a:p>
      </dgm:t>
    </dgm:pt>
    <dgm:pt modelId="{E92C7AA3-FD03-48AE-A429-C87CB62EA195}" type="pres">
      <dgm:prSet presAssocID="{27968FC7-6CAE-4084-8D5A-9513D4D7D848}" presName="accent_1" presStyleCnt="0"/>
      <dgm:spPr/>
    </dgm:pt>
    <dgm:pt modelId="{7BCC4E72-2343-4576-9F52-53C9BDC6C950}" type="pres">
      <dgm:prSet presAssocID="{27968FC7-6CAE-4084-8D5A-9513D4D7D848}" presName="accentRepeatNode" presStyleLbl="solidFgAcc1" presStyleIdx="0" presStyleCnt="2"/>
      <dgm:spPr/>
    </dgm:pt>
    <dgm:pt modelId="{BEA5D8E4-C348-4056-86BD-D367D7260C0D}" type="pres">
      <dgm:prSet presAssocID="{43EF27E7-3554-44C9-904F-FC29F9329E0A}" presName="text_2" presStyleLbl="node1" presStyleIdx="1" presStyleCnt="2">
        <dgm:presLayoutVars>
          <dgm:bulletEnabled val="1"/>
        </dgm:presLayoutVars>
      </dgm:prSet>
      <dgm:spPr/>
      <dgm:t>
        <a:bodyPr/>
        <a:lstStyle/>
        <a:p>
          <a:endParaRPr lang="en-US"/>
        </a:p>
      </dgm:t>
    </dgm:pt>
    <dgm:pt modelId="{B8792A63-59FA-44F6-BD9F-16E50993FB4F}" type="pres">
      <dgm:prSet presAssocID="{43EF27E7-3554-44C9-904F-FC29F9329E0A}" presName="accent_2" presStyleCnt="0"/>
      <dgm:spPr/>
    </dgm:pt>
    <dgm:pt modelId="{65E977BA-81D1-4B94-A176-DF1D02B96AAB}" type="pres">
      <dgm:prSet presAssocID="{43EF27E7-3554-44C9-904F-FC29F9329E0A}" presName="accentRepeatNode" presStyleLbl="solidFgAcc1" presStyleIdx="1" presStyleCnt="2"/>
      <dgm:spPr>
        <a:blipFill rotWithShape="0">
          <a:blip xmlns:r="http://schemas.openxmlformats.org/officeDocument/2006/relationships" r:embed="rId1"/>
          <a:stretch>
            <a:fillRect/>
          </a:stretch>
        </a:blipFill>
      </dgm:spPr>
    </dgm:pt>
  </dgm:ptLst>
  <dgm:cxnLst>
    <dgm:cxn modelId="{7ED54CEB-7651-4D69-A25E-AB4833FF9504}" type="presOf" srcId="{0F360431-8F7D-4257-85DA-79E09AAE1898}" destId="{347BFC91-1736-4F27-B261-EC74F6A8C976}" srcOrd="0" destOrd="0" presId="urn:microsoft.com/office/officeart/2008/layout/VerticalCurvedList"/>
    <dgm:cxn modelId="{A438253C-97B6-44F8-9ED7-90531D02D814}" type="presOf" srcId="{27968FC7-6CAE-4084-8D5A-9513D4D7D848}" destId="{68B1C590-FA4C-4521-BA21-CDBA602483C1}" srcOrd="0" destOrd="0" presId="urn:microsoft.com/office/officeart/2008/layout/VerticalCurvedList"/>
    <dgm:cxn modelId="{271E4DC0-8CE4-49CF-907C-185013C64345}" srcId="{9C2443E5-F515-4501-B201-3A434B26FCF1}" destId="{43EF27E7-3554-44C9-904F-FC29F9329E0A}" srcOrd="1" destOrd="0" parTransId="{8AA01F3B-0EE5-45EF-A2E1-35004A9C5C54}" sibTransId="{7B2C1246-D560-4997-9EE6-32A618F20961}"/>
    <dgm:cxn modelId="{1B902220-5E2C-4CE9-B14E-743325899245}" type="presOf" srcId="{9C2443E5-F515-4501-B201-3A434B26FCF1}" destId="{E58B3043-4CAE-4803-AC3B-64E8BA6D427B}" srcOrd="0" destOrd="0" presId="urn:microsoft.com/office/officeart/2008/layout/VerticalCurvedList"/>
    <dgm:cxn modelId="{5CE7B879-DFBD-4EFD-80B6-452C13AC7EB6}" srcId="{9C2443E5-F515-4501-B201-3A434B26FCF1}" destId="{27968FC7-6CAE-4084-8D5A-9513D4D7D848}" srcOrd="0" destOrd="0" parTransId="{E8762775-0A93-4E03-9CBC-7A8C7842CAE0}" sibTransId="{0F360431-8F7D-4257-85DA-79E09AAE1898}"/>
    <dgm:cxn modelId="{117AC4FE-4E93-49F9-91AD-7BD83D683537}" type="presOf" srcId="{43EF27E7-3554-44C9-904F-FC29F9329E0A}" destId="{BEA5D8E4-C348-4056-86BD-D367D7260C0D}" srcOrd="0" destOrd="0" presId="urn:microsoft.com/office/officeart/2008/layout/VerticalCurvedList"/>
    <dgm:cxn modelId="{491DBF2B-A6F1-4B50-8172-EA4CCE08BF7D}" type="presParOf" srcId="{E58B3043-4CAE-4803-AC3B-64E8BA6D427B}" destId="{2B586D0E-C993-4F97-AEAB-40027A2B6B57}" srcOrd="0" destOrd="0" presId="urn:microsoft.com/office/officeart/2008/layout/VerticalCurvedList"/>
    <dgm:cxn modelId="{5E0247D9-D8A1-4360-B2B1-3835FD04E764}" type="presParOf" srcId="{2B586D0E-C993-4F97-AEAB-40027A2B6B57}" destId="{2087BD71-B953-46EB-8440-3EACAB4E8BE1}" srcOrd="0" destOrd="0" presId="urn:microsoft.com/office/officeart/2008/layout/VerticalCurvedList"/>
    <dgm:cxn modelId="{8B5AB3D1-945A-42D0-86DD-6A7AC9C09C70}" type="presParOf" srcId="{2087BD71-B953-46EB-8440-3EACAB4E8BE1}" destId="{47E3CCCD-3D0D-4205-8996-8FB4F0B625A3}" srcOrd="0" destOrd="0" presId="urn:microsoft.com/office/officeart/2008/layout/VerticalCurvedList"/>
    <dgm:cxn modelId="{C38AE47D-64CE-4347-A910-C82CEDF2A807}" type="presParOf" srcId="{2087BD71-B953-46EB-8440-3EACAB4E8BE1}" destId="{347BFC91-1736-4F27-B261-EC74F6A8C976}" srcOrd="1" destOrd="0" presId="urn:microsoft.com/office/officeart/2008/layout/VerticalCurvedList"/>
    <dgm:cxn modelId="{29FAF8C0-57C6-41D7-8751-98D1C440D9AE}" type="presParOf" srcId="{2087BD71-B953-46EB-8440-3EACAB4E8BE1}" destId="{C214DE82-8876-4BD9-BDC7-B734B36DF906}" srcOrd="2" destOrd="0" presId="urn:microsoft.com/office/officeart/2008/layout/VerticalCurvedList"/>
    <dgm:cxn modelId="{4439D2C0-A9ED-4A04-B4FE-CD8AD9E241EC}" type="presParOf" srcId="{2087BD71-B953-46EB-8440-3EACAB4E8BE1}" destId="{DCD02F95-7C6E-4484-8782-C37D932915F2}" srcOrd="3" destOrd="0" presId="urn:microsoft.com/office/officeart/2008/layout/VerticalCurvedList"/>
    <dgm:cxn modelId="{9745EE57-951F-4568-9E92-35E42110D438}" type="presParOf" srcId="{2B586D0E-C993-4F97-AEAB-40027A2B6B57}" destId="{68B1C590-FA4C-4521-BA21-CDBA602483C1}" srcOrd="1" destOrd="0" presId="urn:microsoft.com/office/officeart/2008/layout/VerticalCurvedList"/>
    <dgm:cxn modelId="{CDCFCB57-B8F7-4227-AC72-F09B6127A836}" type="presParOf" srcId="{2B586D0E-C993-4F97-AEAB-40027A2B6B57}" destId="{E92C7AA3-FD03-48AE-A429-C87CB62EA195}" srcOrd="2" destOrd="0" presId="urn:microsoft.com/office/officeart/2008/layout/VerticalCurvedList"/>
    <dgm:cxn modelId="{910A9BA8-598D-4F54-9E2B-5EFD17F5FBED}" type="presParOf" srcId="{E92C7AA3-FD03-48AE-A429-C87CB62EA195}" destId="{7BCC4E72-2343-4576-9F52-53C9BDC6C950}" srcOrd="0" destOrd="0" presId="urn:microsoft.com/office/officeart/2008/layout/VerticalCurvedList"/>
    <dgm:cxn modelId="{32F9258F-CC29-4CE2-8743-98EFC0523620}" type="presParOf" srcId="{2B586D0E-C993-4F97-AEAB-40027A2B6B57}" destId="{BEA5D8E4-C348-4056-86BD-D367D7260C0D}" srcOrd="3" destOrd="0" presId="urn:microsoft.com/office/officeart/2008/layout/VerticalCurvedList"/>
    <dgm:cxn modelId="{DEEF2EA4-3DA2-4C4B-A42E-197248F73281}" type="presParOf" srcId="{2B586D0E-C993-4F97-AEAB-40027A2B6B57}" destId="{B8792A63-59FA-44F6-BD9F-16E50993FB4F}" srcOrd="4" destOrd="0" presId="urn:microsoft.com/office/officeart/2008/layout/VerticalCurvedList"/>
    <dgm:cxn modelId="{3CB69343-8082-4B66-98CF-8BEFF7F4EF33}" type="presParOf" srcId="{B8792A63-59FA-44F6-BD9F-16E50993FB4F}" destId="{65E977BA-81D1-4B94-A176-DF1D02B96AAB}" srcOrd="0" destOrd="0" presId="urn:microsoft.com/office/officeart/2008/layout/VerticalCurvedList"/>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xmlns:r="http://schemas.openxmlformats.org/officeDocument/2006/relationships">
  <dsp:spTree>
    <dsp:nvGrpSpPr>
      <dsp:cNvPr id="2" name="Group 1"/>
      <dsp:cNvGrpSpPr/>
    </dsp:nvGrpSpPr>
    <dsp:grpSpPr>
      <a:xfrm>
        <a:off x="0" y="0"/>
        <a:ext cx="6872287" cy="3346450"/>
        <a:chOff x="0" y="0"/>
        <a:chExt cx="6872287" cy="3346450"/>
      </a:xfrm>
    </dsp:grpSpPr>
    <dsp:sp modelId="{347BFC91-1736-4F27-B261-EC74F6A8C976}">
      <dsp:nvSpPr>
        <dsp:cNvPr id="4" name="Block Arc 3"/>
        <dsp:cNvSpPr/>
      </dsp:nvSpPr>
      <dsp:spPr bwMode="white">
        <a:xfrm>
          <a:off x="-3751259" y="-593589"/>
          <a:ext cx="4533629" cy="4533629"/>
        </a:xfrm>
        <a:prstGeom prst="blockArc">
          <a:avLst>
            <a:gd name="adj1" fmla="val 18900000"/>
            <a:gd name="adj2" fmla="val 2700000"/>
            <a:gd name="adj3" fmla="val 400"/>
          </a:avLst>
        </a:prstGeom>
      </dsp:spPr>
      <dsp:style>
        <a:lnRef idx="2">
          <a:schemeClr val="accent1">
            <a:shade val="60000"/>
          </a:schemeClr>
        </a:lnRef>
        <a:fillRef idx="0">
          <a:schemeClr val="accent1"/>
        </a:fillRef>
        <a:effectRef idx="0">
          <a:scrgbClr r="0" g="0" b="0"/>
        </a:effectRef>
        <a:fontRef idx="minor"/>
      </dsp:style>
      <dsp:txXfrm>
        <a:off x="-3751259" y="-593589"/>
        <a:ext cx="4533629" cy="4533629"/>
      </dsp:txXfrm>
    </dsp:sp>
    <dsp:sp modelId="{68B1C590-FA4C-4521-BA21-CDBA602483C1}">
      <dsp:nvSpPr>
        <dsp:cNvPr id="7" name="Rectangles 6"/>
        <dsp:cNvSpPr/>
      </dsp:nvSpPr>
      <dsp:spPr bwMode="white">
        <a:xfrm>
          <a:off x="516697" y="480521"/>
          <a:ext cx="6239473" cy="956014"/>
        </a:xfrm>
        <a:prstGeom prst="rect">
          <a:avLst/>
        </a:prstGeom>
      </dsp:spPr>
      <dsp:style>
        <a:lnRef idx="2">
          <a:schemeClr val="accent2"/>
        </a:lnRef>
        <a:fillRef idx="1">
          <a:schemeClr val="lt1"/>
        </a:fillRef>
        <a:effectRef idx="0">
          <a:schemeClr val="accent2"/>
        </a:effectRef>
        <a:fontRef idx="minor">
          <a:schemeClr val="dk1"/>
        </a:fontRef>
      </dsp:style>
      <dsp:txBody>
        <a:bodyPr lIns="758835" tIns="81280" rIns="81280" bIns="8128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en-US" sz="3200" b="1" dirty="0" err="1">
              <a:solidFill>
                <a:schemeClr val="tx1"/>
              </a:solidFill>
              <a:latin typeface="Times New Roman" panose="02020603050405020304" pitchFamily="18" charset="0"/>
              <a:cs typeface="Times New Roman" panose="02020603050405020304" pitchFamily="18" charset="0"/>
            </a:rPr>
            <a:t>Tư</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tưởng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Hồ</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Chí</a:t>
          </a:r>
          <a:r>
            <a:rPr lang="en-US" sz="3200" b="1" dirty="0">
              <a:solidFill>
                <a:schemeClr val="tx1"/>
              </a:solidFill>
              <a:latin typeface="Times New Roman" panose="02020603050405020304" pitchFamily="18" charset="0"/>
              <a:cs typeface="Times New Roman" panose="02020603050405020304" pitchFamily="18" charset="0"/>
            </a:rPr>
            <a:t> Minh </a:t>
          </a:r>
          <a:r>
            <a:rPr lang="en-US" sz="3200" b="1" dirty="0" err="1">
              <a:solidFill>
                <a:schemeClr val="tx1"/>
              </a:solidFill>
              <a:latin typeface="Times New Roman" panose="02020603050405020304" pitchFamily="18" charset="0"/>
              <a:cs typeface="Times New Roman" panose="02020603050405020304" pitchFamily="18" charset="0"/>
            </a:rPr>
            <a:t>về</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Văn</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hóa</a:t>
          </a:r>
          <a:endParaRPr lang="en-US" sz="3200" b="1" dirty="0">
            <a:solidFill>
              <a:schemeClr val="tx1"/>
            </a:solidFill>
            <a:latin typeface="Times New Roman" panose="02020603050405020304" pitchFamily="18" charset="0"/>
            <a:cs typeface="Times New Roman" panose="02020603050405020304" pitchFamily="18" charset="0"/>
          </a:endParaRPr>
        </a:p>
      </dsp:txBody>
      <dsp:txXfrm>
        <a:off x="516697" y="480521"/>
        <a:ext cx="6239473" cy="956014"/>
      </dsp:txXfrm>
    </dsp:sp>
    <dsp:sp modelId="{7BCC4E72-2343-4576-9F52-53C9BDC6C950}">
      <dsp:nvSpPr>
        <dsp:cNvPr id="8" name="Oval 7"/>
        <dsp:cNvSpPr/>
      </dsp:nvSpPr>
      <dsp:spPr bwMode="white">
        <a:xfrm>
          <a:off x="35305" y="358572"/>
          <a:ext cx="1195017" cy="1195017"/>
        </a:xfrm>
        <a:prstGeom prst="ellipse">
          <a:avLst/>
        </a:prstGeom>
      </dsp:spPr>
      <dsp:style>
        <a:lnRef idx="2">
          <a:schemeClr val="accent1"/>
        </a:lnRef>
        <a:fillRef idx="1">
          <a:schemeClr val="lt1"/>
        </a:fillRef>
        <a:effectRef idx="0">
          <a:scrgbClr r="0" g="0" b="0"/>
        </a:effectRef>
        <a:fontRef idx="minor"/>
      </dsp:style>
      <dsp:txXfrm>
        <a:off x="35305" y="358572"/>
        <a:ext cx="1195017" cy="1195017"/>
      </dsp:txXfrm>
    </dsp:sp>
    <dsp:sp modelId="{BEA5D8E4-C348-4056-86BD-D367D7260C0D}">
      <dsp:nvSpPr>
        <dsp:cNvPr id="9" name="Rectangles 8"/>
        <dsp:cNvSpPr/>
      </dsp:nvSpPr>
      <dsp:spPr bwMode="white">
        <a:xfrm>
          <a:off x="632814" y="1912362"/>
          <a:ext cx="6239473" cy="956014"/>
        </a:xfrm>
        <a:prstGeom prst="rect">
          <a:avLst/>
        </a:prstGeom>
      </dsp:spPr>
      <dsp:style>
        <a:lnRef idx="2">
          <a:schemeClr val="accent2"/>
        </a:lnRef>
        <a:fillRef idx="1">
          <a:schemeClr val="lt1"/>
        </a:fillRef>
        <a:effectRef idx="0">
          <a:schemeClr val="accent2"/>
        </a:effectRef>
        <a:fontRef idx="minor">
          <a:schemeClr val="dk1"/>
        </a:fontRef>
      </dsp:style>
      <dsp:txBody>
        <a:bodyPr lIns="758835" tIns="81280" rIns="81280" bIns="81280" anchor="ctr"/>
        <a:lstStyle>
          <a:lvl1pPr algn="l">
            <a:defRPr sz="6500"/>
          </a:lvl1pPr>
          <a:lvl2pPr marL="285750" indent="-285750" algn="l">
            <a:defRPr sz="5000"/>
          </a:lvl2pPr>
          <a:lvl3pPr marL="571500" indent="-285750" algn="l">
            <a:defRPr sz="5000"/>
          </a:lvl3pPr>
          <a:lvl4pPr marL="857250" indent="-285750" algn="l">
            <a:defRPr sz="5000"/>
          </a:lvl4pPr>
          <a:lvl5pPr marL="1143000" indent="-285750" algn="l">
            <a:defRPr sz="5000"/>
          </a:lvl5pPr>
          <a:lvl6pPr marL="1428750" indent="-285750" algn="l">
            <a:defRPr sz="5000"/>
          </a:lvl6pPr>
          <a:lvl7pPr marL="1714500" indent="-285750" algn="l">
            <a:defRPr sz="5000"/>
          </a:lvl7pPr>
          <a:lvl8pPr marL="2000250" indent="-285750" algn="l">
            <a:defRPr sz="5000"/>
          </a:lvl8pPr>
          <a:lvl9pPr marL="2286000" indent="-285750" algn="l">
            <a:defRPr sz="5000"/>
          </a:lvl9pPr>
        </a:lstStyle>
        <a:p>
          <a:pPr lvl="0" algn="just">
            <a:lnSpc>
              <a:spcPct val="100000"/>
            </a:lnSpc>
            <a:spcBef>
              <a:spcPct val="0"/>
            </a:spcBef>
            <a:spcAft>
              <a:spcPct val="35000"/>
            </a:spcAft>
          </a:pPr>
          <a:r>
            <a:rPr lang="pt-BR" sz="3200" b="1" dirty="0">
              <a:solidFill>
                <a:schemeClr val="tx1"/>
              </a:solidFill>
              <a:latin typeface="Times New Roman" panose="02020603050405020304" pitchFamily="18" charset="0"/>
              <a:cs typeface="Times New Roman" panose="02020603050405020304" pitchFamily="18" charset="0"/>
            </a:rPr>
            <a:t>Tư tưởng Hồ Chí Minh về Đạo đức cách mạng</a:t>
          </a:r>
          <a:endParaRPr lang="en-US" sz="3200" b="1" dirty="0">
            <a:solidFill>
              <a:schemeClr val="tx1"/>
            </a:solidFill>
            <a:latin typeface="Times New Roman" panose="02020603050405020304" pitchFamily="18" charset="0"/>
            <a:cs typeface="Times New Roman" panose="02020603050405020304" pitchFamily="18" charset="0"/>
          </a:endParaRPr>
        </a:p>
      </dsp:txBody>
      <dsp:txXfrm>
        <a:off x="632814" y="1912362"/>
        <a:ext cx="6239473" cy="956014"/>
      </dsp:txXfrm>
    </dsp:sp>
    <dsp:sp modelId="{65E977BA-81D1-4B94-A176-DF1D02B96AAB}">
      <dsp:nvSpPr>
        <dsp:cNvPr id="10" name="Oval 9"/>
        <dsp:cNvSpPr/>
      </dsp:nvSpPr>
      <dsp:spPr bwMode="white">
        <a:xfrm>
          <a:off x="35305" y="1792861"/>
          <a:ext cx="1195017" cy="1195017"/>
        </a:xfrm>
        <a:prstGeom prst="ellipse">
          <a:avLst/>
        </a:prstGeom>
        <a:blipFill rotWithShape="0">
          <a:blip r:embed="rId1"/>
          <a:stretch>
            <a:fillRect/>
          </a:stretch>
        </a:blipFill>
      </dsp:spPr>
      <dsp:style>
        <a:lnRef idx="2">
          <a:schemeClr val="accent1"/>
        </a:lnRef>
        <a:fillRef idx="1">
          <a:schemeClr val="lt1"/>
        </a:fillRef>
        <a:effectRef idx="0">
          <a:scrgbClr r="0" g="0" b="0"/>
        </a:effectRef>
        <a:fontRef idx="minor"/>
      </dsp:style>
      <dsp:txXfrm>
        <a:off x="35305" y="1792861"/>
        <a:ext cx="1195017" cy="1195017"/>
      </dsp:txXfrm>
    </dsp:sp>
    <dsp:sp modelId="{47E3CCCD-3D0D-4205-8996-8FB4F0B625A3}">
      <dsp:nvSpPr>
        <dsp:cNvPr id="3" name="Rectangles 2" hidden="1"/>
        <dsp:cNvSpPr/>
      </dsp:nvSpPr>
      <dsp:spPr bwMode="white">
        <a:xfrm>
          <a:off x="87707" y="65073"/>
          <a:ext cx="36000" cy="36000"/>
        </a:xfrm>
        <a:prstGeom prst="rect">
          <a:avLst/>
        </a:prstGeom>
      </dsp:spPr>
      <dsp:style>
        <a:lnRef idx="2">
          <a:schemeClr val="lt1"/>
        </a:lnRef>
        <a:fillRef idx="1">
          <a:schemeClr val="accent1"/>
        </a:fillRef>
        <a:effectRef idx="0">
          <a:scrgbClr r="0" g="0" b="0"/>
        </a:effectRef>
        <a:fontRef idx="minor">
          <a:schemeClr val="lt1"/>
        </a:fontRef>
      </dsp:style>
      <dsp:txXfrm>
        <a:off x="87707" y="65073"/>
        <a:ext cx="36000" cy="36000"/>
      </dsp:txXfrm>
    </dsp:sp>
    <dsp:sp modelId="{C214DE82-8876-4BD9-BDC7-B734B36DF906}">
      <dsp:nvSpPr>
        <dsp:cNvPr id="5" name="Rectangles 4" hidden="1"/>
        <dsp:cNvSpPr/>
      </dsp:nvSpPr>
      <dsp:spPr bwMode="white">
        <a:xfrm>
          <a:off x="746370" y="1655225"/>
          <a:ext cx="36000" cy="36000"/>
        </a:xfrm>
        <a:prstGeom prst="rect">
          <a:avLst/>
        </a:prstGeom>
      </dsp:spPr>
      <dsp:style>
        <a:lnRef idx="2">
          <a:schemeClr val="lt1"/>
        </a:lnRef>
        <a:fillRef idx="1">
          <a:schemeClr val="accent1"/>
        </a:fillRef>
        <a:effectRef idx="0">
          <a:scrgbClr r="0" g="0" b="0"/>
        </a:effectRef>
        <a:fontRef idx="minor">
          <a:schemeClr val="lt1"/>
        </a:fontRef>
      </dsp:style>
      <dsp:txXfrm>
        <a:off x="746370" y="1655225"/>
        <a:ext cx="36000" cy="36000"/>
      </dsp:txXfrm>
    </dsp:sp>
    <dsp:sp modelId="{DCD02F95-7C6E-4484-8782-C37D932915F2}">
      <dsp:nvSpPr>
        <dsp:cNvPr id="6" name="Rectangles 5" hidden="1"/>
        <dsp:cNvSpPr/>
      </dsp:nvSpPr>
      <dsp:spPr bwMode="white">
        <a:xfrm>
          <a:off x="87707" y="3245377"/>
          <a:ext cx="36000" cy="36000"/>
        </a:xfrm>
        <a:prstGeom prst="rect">
          <a:avLst/>
        </a:prstGeom>
      </dsp:spPr>
      <dsp:style>
        <a:lnRef idx="2">
          <a:schemeClr val="lt1"/>
        </a:lnRef>
        <a:fillRef idx="1">
          <a:schemeClr val="accent1"/>
        </a:fillRef>
        <a:effectRef idx="0">
          <a:scrgbClr r="0" g="0" b="0"/>
        </a:effectRef>
        <a:fontRef idx="minor">
          <a:schemeClr val="lt1"/>
        </a:fontRef>
      </dsp:style>
      <dsp:txXfrm>
        <a:off x="87707" y="3245377"/>
        <a:ext cx="36000" cy="36000"/>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srcNode" val="srcNode"/>
            <dgm:param type="dstNode" val="dstNode"/>
            <dgm:param type="endSty" val="noArr"/>
            <dgm:param type="connRout" val="curve"/>
            <dgm:param type="begPts" val="ctr"/>
            <dgm:param type="endPts" val="ct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parTxRTLAlign" val="l"/>
                <dgm:param type="shpTxLTRAlignCh" val="l"/>
                <dgm:param type="shpTxRTLAlignCh" val="l"/>
              </dgm:alg>
            </dgm:if>
            <dgm:else name="Name2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parTxRTLAlign" val="l"/>
                <dgm:param type="shpTxLTRAlignCh" val="l"/>
                <dgm:param type="shpTxRTLAlignCh" val="l"/>
              </dgm:alg>
            </dgm:if>
            <dgm:else name="Name3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parTxRTLAlign" val="l"/>
                <dgm:param type="shpTxLTRAlignCh" val="l"/>
                <dgm:param type="shpTxRTLAlignCh" val="l"/>
              </dgm:alg>
            </dgm:if>
            <dgm:else name="Name3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parTxRTLAlign" val="l"/>
                <dgm:param type="shpTxLTRAlignCh" val="l"/>
                <dgm:param type="shpTxRTLAlignCh" val="l"/>
              </dgm:alg>
            </dgm:if>
            <dgm:else name="Name4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parTxRTLAlign" val="l"/>
                <dgm:param type="shpTxLTRAlignCh" val="l"/>
                <dgm:param type="shpTxRTLAlignCh" val="l"/>
              </dgm:alg>
            </dgm:if>
            <dgm:else name="Name4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parTxRTLAlign" val="l"/>
                <dgm:param type="shpTxLTRAlignCh" val="l"/>
                <dgm:param type="shpTxRTLAlignCh" val="l"/>
              </dgm:alg>
            </dgm:if>
            <dgm:else name="Name52">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parTxRTLAlign" val="l"/>
                <dgm:param type="shpTxLTRAlignCh" val="l"/>
                <dgm:param type="shpTxRTLAlignCh" val="l"/>
              </dgm:alg>
            </dgm:if>
            <dgm:else name="Name57">
              <dgm:alg type="tx">
                <dgm:param type="parTxLTRAlign" val="r"/>
                <dgm:param type="parTxRTLAlign" val="r"/>
                <dgm:param type="shpTxLTRAlignCh"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1202"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3"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20204" pitchFamily="34" charset="0"/>
                <a:cs typeface="Arial" panose="020B060402020202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26628"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51205"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Click to edit Master text styles</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Second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Third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Fourth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t>Fifth level</a:t>
            </a: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6"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20204" pitchFamily="34" charset="0"/>
                <a:cs typeface="Arial" panose="020B060402020202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
        <p:nvSpPr>
          <p:cNvPr id="51207"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941C3C75-F037-46F3-B97E-62B9892A1665}" type="slidenum">
              <a:rPr kumimoji="0" lang="en-US" altLang="vi-VN"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chemeClr val="tx1"/>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Slide Image Placeholder 1"/>
          <p:cNvSpPr>
            <a:spLocks noGrp="1" noRot="1" noChangeAspect="1" noTextEdit="1"/>
          </p:cNvSpPr>
          <p:nvPr>
            <p:ph type="sldImg"/>
          </p:nvPr>
        </p:nvSpPr>
        <p:spPr>
          <a:ln/>
        </p:spPr>
      </p:sp>
      <p:sp>
        <p:nvSpPr>
          <p:cNvPr id="29699" name="Notes Placeholder 2"/>
          <p:cNvSpPr>
            <a:spLocks noGrp="1"/>
          </p:cNvSpPr>
          <p:nvPr>
            <p:ph type="body" idx="1"/>
          </p:nvPr>
        </p:nvSpPr>
        <p:spPr>
          <a:ln/>
        </p:spPr>
        <p:txBody>
          <a:bodyPr wrap="square" lIns="91440" tIns="45720" rIns="91440" bIns="45720" anchor="t" anchorCtr="0"/>
          <a:p>
            <a:pPr lvl="0"/>
            <a:endParaRPr lang="en-US" altLang="en-US" dirty="0"/>
          </a:p>
        </p:txBody>
      </p:sp>
      <p:sp>
        <p:nvSpPr>
          <p:cNvPr id="29700" name="Slide Number Placeholder 3"/>
          <p:cNvSpPr txBox="1">
            <a:spLocks noGrp="1"/>
          </p:cNvSpPr>
          <p:nvPr>
            <p:ph type="sldNum" sz="quarter"/>
          </p:nvPr>
        </p:nvSpPr>
        <p:spPr>
          <a:xfrm>
            <a:off x="3884613" y="8685213"/>
            <a:ext cx="2971800" cy="457200"/>
          </a:xfrm>
          <a:prstGeom prst="rect">
            <a:avLst/>
          </a:prstGeom>
          <a:noFill/>
          <a:ln w="9525">
            <a:noFill/>
          </a:ln>
        </p:spPr>
        <p:txBody>
          <a:bodyPr anchor="b" anchorCtr="0"/>
          <a:p>
            <a:pPr lvl="0" algn="r" eaLnBrk="1" hangingPunct="1"/>
            <a:fld id="{9A0DB2DC-4C9A-4742-B13C-FB6460FD3503}" type="slidenum">
              <a:rPr lang="en-US" altLang="vi-VN" sz="1200" dirty="0">
                <a:solidFill>
                  <a:srgbClr val="000000"/>
                </a:solidFill>
              </a:rPr>
            </a:fld>
            <a:endParaRPr lang="en-US" altLang="vi-VN" sz="1200" dirty="0">
              <a:solidFill>
                <a:srgbClr val="000000"/>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90D213D3-3F40-41F9-A3C1-0AEA9137049A}"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0638F9D-9421-4DD5-8129-ADB199F8BF3E}"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ADDFFF03-73E3-49F2-AE88-AC70B506A621}"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865DEF5E-FF09-4E0B-A76E-0F66C77D5C8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CA052682-883B-4A54-8D17-DBB7C30AB1D2}"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5D2FAEE-C63D-4E81-87E1-38406AE6F359}"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41A10766-09E9-48A2-AA4E-3A760A556C87}"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6520CFAA-4209-4E3B-8D10-D1BB4D773AA0}"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89529969-1757-497A-9B73-41F125113DE8}"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8"/>
          <p:cNvSpPr>
            <a:spLocks noGrp="1"/>
          </p:cNvSpPr>
          <p:nvPr>
            <p:ph type="sldNum" sz="quarter" idx="1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162E8444-9BFF-4C4E-A2E3-71D0B64A6D03}"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7" name="Date Placeholder 2"/>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94BDC98B-32FE-4A86-A9F8-93D83EA6ECB0}"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3"/>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7E02031C-1900-426D-ABB4-0FD192B3CF3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939D59B2-6306-46BC-B9D9-DD3D0A32A040}"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9E1F0C4-3C94-4DEA-9796-06BFD9B9DBC3}"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91EF03CB-3AFB-4D54-85CD-3CD0469D68E6}"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F1C8B06D-33C8-4EBA-B6EA-D321C92638BA}"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70771BC1-A96A-44C2-9A11-EFB7A785BA1F}"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35AFA0C8-F40C-47AF-8B96-766DC5B0290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E6571166-12EE-446B-AE6D-818C0E9A9C94}"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5FAEA074-1DD0-45C6-856A-1CA5370A629F}"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0B2166D0-B75B-4CC1-A069-3100D976526D}"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5FD31EBC-A0CD-4BA3-856A-DC94F4B0E8C7}"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2729C0FA-634A-4DB6-BF4A-302DF16478F8}"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01BCE4C-CC11-4802-B660-BBDA031317BB}"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idx="1"/>
          </p:nvPr>
        </p:nvSpPr>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5CEA5C57-3763-427F-93D7-23D8E6FEC8B2}"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74F7791-B0D5-4733-A785-1258E6DEC2C4}"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US"/>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EF31719A-885D-415A-8C13-1E64E249C455}"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3E3EEE82-F763-48C5-A248-66053F76FCB4}"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7A4E62FD-D4B1-48D6-BC00-E92BD385581C}"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716C07D5-D3AE-4F8D-B167-10776637477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endParaRPr lang="en-US"/>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77158E79-C8DF-4AFD-A800-F63B1BFDBF44}"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8"/>
          <p:cNvSpPr>
            <a:spLocks noGrp="1"/>
          </p:cNvSpPr>
          <p:nvPr>
            <p:ph type="sldNum" sz="quarter" idx="1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162A9264-A1BB-4BFF-A2C3-049225E3A502}"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7" name="Date Placeholder 2"/>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5F9A1E8E-A3C9-4743-92D0-3D90CCABD618}"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3"/>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4"/>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A77E407C-463F-412B-B055-B2F4C1D5808D}"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bg1"/>
        </a:solidFill>
        <a:effectLst/>
      </p:bgPr>
    </p:bg>
    <p:spTree>
      <p:nvGrpSpPr>
        <p:cNvPr id="1" name=""/>
        <p:cNvGrpSpPr/>
        <p:nvPr/>
      </p:nvGrpSpPr>
      <p:grpSpPr>
        <a:xfrm>
          <a:off x="0" y="0"/>
          <a:ext cx="0" cy="0"/>
          <a:chOff x="0" y="0"/>
          <a:chExt cx="0" cy="0"/>
        </a:xfrm>
      </p:grpSpPr>
      <p:sp>
        <p:nvSpPr>
          <p:cNvPr id="7" name="Date Placeholder 1"/>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21FFEF1-62C8-46AC-B55D-C7AE2129A9BC}"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2"/>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3"/>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5E653A88-7488-4CD2-A4B1-BCD4C056A2E8}"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810B789C-0663-404E-9624-C4B6D754848A}"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962654D-CDC2-491B-8F30-FC51EA59F9AB}"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a:p>
        </p:txBody>
      </p:sp>
      <p:sp>
        <p:nvSpPr>
          <p:cNvPr id="3" name="Picture Placeholder 2"/>
          <p:cNvSpPr>
            <a:spLocks noGrp="1"/>
          </p:cNvSpPr>
          <p:nvPr>
            <p:ph type="pic" idx="1"/>
          </p:nvPr>
        </p:nvSpPr>
        <p:spPr>
          <a:xfrm>
            <a:off x="3887391" y="987426"/>
            <a:ext cx="4629150" cy="4873625"/>
          </a:xfrm>
        </p:spPr>
        <p:txBody>
          <a:bodyPr vert="horz" wrap="square" lIns="91440" tIns="45720" rIns="91440" bIns="45720" numCol="1" rtlCol="0" anchor="t" anchorCtr="0" compatLnSpc="1">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0" marR="0" lvl="0" indent="0" algn="l" defTabSz="685800" rtl="0" eaLnBrk="0" fontAlgn="base" latinLnBrk="0" hangingPunct="0">
              <a:lnSpc>
                <a:spcPct val="90000"/>
              </a:lnSpc>
              <a:spcBef>
                <a:spcPts val="750"/>
              </a:spcBef>
              <a:spcAft>
                <a:spcPct val="0"/>
              </a:spcAft>
              <a:buClrTx/>
              <a:buSzTx/>
              <a:buFont typeface="Arial" panose="020B0604020202020204" pitchFamily="34" charset="0"/>
              <a:buNone/>
              <a:defRPr/>
            </a:pPr>
            <a:endParaRPr kumimoji="0" lang="en-US" sz="24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endParaRPr lang="en-US"/>
          </a:p>
        </p:txBody>
      </p:sp>
      <p:sp>
        <p:nvSpPr>
          <p:cNvPr id="7" name="Date Placeholder 4"/>
          <p:cNvSpPr>
            <a:spLocks noGrp="1"/>
          </p:cNvSpPr>
          <p:nvPr>
            <p:ph type="dt" sz="half" idx="1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FD67E001-EE5B-4DEE-9E63-B0CB18AD719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5"/>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6"/>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E08054F1-17F4-473E-95AC-D4EF363C7C96}"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74E2DD6D-3DBD-4F34-857F-B838AFF22D64}"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CE6FA9A4-455F-4277-946E-135EE85B1815}"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bg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l" defTabSz="914400" rtl="0" eaLnBrk="0" fontAlgn="base" latinLnBrk="0" hangingPunct="0">
              <a:lnSpc>
                <a:spcPct val="100000"/>
              </a:lnSpc>
              <a:spcBef>
                <a:spcPct val="0"/>
              </a:spcBef>
              <a:spcAft>
                <a:spcPct val="0"/>
              </a:spcAft>
              <a:buClrTx/>
              <a:buSzTx/>
              <a:buFontTx/>
              <a:buNone/>
              <a:defRPr/>
            </a:pPr>
            <a:fld id="{6E9E374F-43C8-4349-BD62-E9A4CA80A459}" type="datetime1">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
        <p:nvSpPr>
          <p:cNvPr id="8"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p>
            <a:pPr algn="ctr">
              <a:buNone/>
            </a:pPr>
            <a:r>
              <a:rPr lang="vi-VN" altLang="x-none" dirty="0"/>
              <a:t>301003- Chương Mở đầu</a:t>
            </a:r>
            <a:endParaRPr dirty="0"/>
          </a:p>
        </p:txBody>
      </p:sp>
      <p:sp>
        <p:nvSpPr>
          <p:cNvPr id="9"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eaLnBrk="0" fontAlgn="base" hangingPunct="0">
              <a:spcBef>
                <a:spcPct val="0"/>
              </a:spcBef>
              <a:spcAft>
                <a:spcPct val="0"/>
              </a:spcAft>
              <a:defRPr>
                <a:latin typeface="Arial" panose="020B0604020202020204" pitchFamily="34" charset="0"/>
              </a:defRPr>
            </a:lvl1pPr>
          </a:lstStyle>
          <a:p>
            <a:pPr marL="0" marR="0" lvl="0" indent="0" algn="r" defTabSz="914400" rtl="0" eaLnBrk="0" fontAlgn="base" latinLnBrk="0" hangingPunct="0">
              <a:lnSpc>
                <a:spcPct val="100000"/>
              </a:lnSpc>
              <a:spcBef>
                <a:spcPct val="0"/>
              </a:spcBef>
              <a:spcAft>
                <a:spcPct val="0"/>
              </a:spcAft>
              <a:buClrTx/>
              <a:buSzTx/>
              <a:buFontTx/>
              <a:buNone/>
              <a:defRPr/>
            </a:pPr>
            <a:fld id="{21506349-067A-4553-90A9-4EBD705FBC63}" type="slidenum">
              <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endParaRPr lang="en-US"/>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9" name="Slide Number Placeholder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Slide Number Placeholder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4" name="Slide Number Placeholder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en-US" sz="3200" b="0" i="0" u="none" strike="noStrike" kern="1200" cap="none" spc="0" normalizeH="0" baseline="0" noProof="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endParaRPr lang="en-US"/>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Title Placeholder 1"/>
          <p:cNvSpPr>
            <a:spLocks noGrp="1"/>
          </p:cNvSpPr>
          <p:nvPr>
            <p:ph type="title"/>
          </p:nvPr>
        </p:nvSpPr>
        <p:spPr>
          <a:xfrm>
            <a:off x="457200" y="274638"/>
            <a:ext cx="8229600" cy="1143000"/>
          </a:xfrm>
          <a:prstGeom prst="rect">
            <a:avLst/>
          </a:prstGeom>
          <a:noFill/>
          <a:ln w="9525">
            <a:noFill/>
          </a:ln>
        </p:spPr>
        <p:txBody>
          <a:bodyPr anchor="ctr" anchorCtr="0"/>
          <a:p>
            <a:pPr lvl="0"/>
            <a:r>
              <a:rPr lang="en-US" altLang="vi-VN" dirty="0"/>
              <a:t>Click to edit Master title style</a:t>
            </a:r>
            <a:endParaRPr lang="en-US" altLang="vi-VN" dirty="0"/>
          </a:p>
        </p:txBody>
      </p:sp>
      <p:sp>
        <p:nvSpPr>
          <p:cNvPr id="1027" name="Text Placeholder 2"/>
          <p:cNvSpPr>
            <a:spLocks noGrp="1"/>
          </p:cNvSpPr>
          <p:nvPr>
            <p:ph type="body" idx="1"/>
          </p:nvPr>
        </p:nvSpPr>
        <p:spPr>
          <a:xfrm>
            <a:off x="457200" y="1600200"/>
            <a:ext cx="8229600" cy="4525963"/>
          </a:xfrm>
          <a:prstGeom prst="rect">
            <a:avLst/>
          </a:prstGeom>
          <a:noFill/>
          <a:ln w="9525">
            <a:noFill/>
          </a:ln>
        </p:spPr>
        <p:txBody>
          <a:bodyPr/>
          <a:p>
            <a:pPr lvl="0"/>
            <a:r>
              <a:rPr lang="en-US" altLang="vi-VN" dirty="0"/>
              <a:t>Click to edit Master text styles</a:t>
            </a:r>
            <a:endParaRPr lang="en-US" altLang="vi-VN" dirty="0"/>
          </a:p>
          <a:p>
            <a:pPr lvl="1"/>
            <a:r>
              <a:rPr lang="en-US" altLang="vi-VN" dirty="0"/>
              <a:t>Second level</a:t>
            </a:r>
            <a:endParaRPr lang="en-US" altLang="vi-VN" dirty="0"/>
          </a:p>
          <a:p>
            <a:pPr lvl="2"/>
            <a:r>
              <a:rPr lang="en-US" altLang="vi-VN" dirty="0"/>
              <a:t>Third level</a:t>
            </a:r>
            <a:endParaRPr lang="en-US" altLang="vi-VN" dirty="0"/>
          </a:p>
          <a:p>
            <a:pPr lvl="3"/>
            <a:r>
              <a:rPr lang="en-US" altLang="vi-VN" dirty="0"/>
              <a:t>Fourth level</a:t>
            </a:r>
            <a:endParaRPr lang="en-US" altLang="vi-VN" dirty="0"/>
          </a:p>
          <a:p>
            <a:pPr lvl="4"/>
            <a:r>
              <a:rPr lang="en-US" altLang="vi-VN" dirty="0"/>
              <a:t>Fifth level</a:t>
            </a:r>
            <a:endParaRPr lang="en-US" altLang="vi-V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mn-ea"/>
              <a:cs typeface="Arial" panose="020B0604020202020204" pitchFamily="34" charset="0"/>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lstStyle>
            <a:lvl1pPr algn="r" eaLnBrk="1" hangingPunct="1">
              <a:defRPr sz="1200">
                <a:solidFill>
                  <a:srgbClr val="898989"/>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F761E85B-99AF-4460-82B8-00354C2AE6C4}" type="slidenum">
              <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rPr>
            </a:fld>
            <a:endParaRPr kumimoji="0" lang="en-US" altLang="vi-VN" sz="1200" b="0" i="0" u="none" strike="noStrike" kern="1200" cap="none" spc="0" normalizeH="0" baseline="0" noProof="0">
              <a:ln>
                <a:noFill/>
              </a:ln>
              <a:solidFill>
                <a:srgbClr val="898989"/>
              </a:solidFill>
              <a:effectLst/>
              <a:uLnTx/>
              <a:uFillTx/>
              <a:latin typeface="Arial" panose="020B0604020202020204" pitchFamily="34" charset="0"/>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Title Placeholder 1"/>
          <p:cNvSpPr>
            <a:spLocks noGrp="1"/>
          </p:cNvSpPr>
          <p:nvPr>
            <p:ph type="title"/>
          </p:nvPr>
        </p:nvSpPr>
        <p:spPr>
          <a:xfrm>
            <a:off x="628650" y="365125"/>
            <a:ext cx="7886700" cy="1325563"/>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2051" name="Text Placeholder 2"/>
          <p:cNvSpPr>
            <a:spLocks noGrp="1"/>
          </p:cNvSpPr>
          <p:nvPr>
            <p:ph type="body" idx="1"/>
          </p:nvPr>
        </p:nvSpPr>
        <p:spPr>
          <a:xfrm>
            <a:off x="628650" y="1825625"/>
            <a:ext cx="7886700" cy="435133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AD3D0319-8371-44AA-8CEE-3E8FF7532EF3}" type="datetime1">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eaLnBrk="1" hangingPunct="1">
              <a:buNone/>
            </a:pPr>
            <a:r>
              <a:rPr lang="vi-VN" altLang="x-none" dirty="0">
                <a:latin typeface="Arial" panose="020B0604020202020204" pitchFamily="34" charset="0"/>
              </a:rPr>
              <a:t>301003- Chương Mở đầu</a:t>
            </a:r>
            <a:endParaRPr sz="900" dirty="0">
              <a:solidFill>
                <a:srgbClr val="898989"/>
              </a:solidFill>
              <a:latin typeface="Calibri" panose="020F0502020204030204" pitchFamily="34" charset="0"/>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D017E4C8-93F6-4B0B-A261-637143060CB2}"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Title Placeholder 1"/>
          <p:cNvSpPr>
            <a:spLocks noGrp="1"/>
          </p:cNvSpPr>
          <p:nvPr>
            <p:ph type="title"/>
          </p:nvPr>
        </p:nvSpPr>
        <p:spPr>
          <a:xfrm>
            <a:off x="628650" y="365125"/>
            <a:ext cx="7886700" cy="1325563"/>
          </a:xfrm>
          <a:prstGeom prst="rect">
            <a:avLst/>
          </a:prstGeom>
          <a:noFill/>
          <a:ln w="9525">
            <a:noFill/>
          </a:ln>
        </p:spPr>
        <p:txBody>
          <a:bodyPr anchor="ctr" anchorCtr="0"/>
          <a:p>
            <a:pPr lvl="0"/>
            <a:r>
              <a:rPr lang="en-US" altLang="en-US" dirty="0"/>
              <a:t>Click to edit Master title style</a:t>
            </a:r>
            <a:endParaRPr lang="en-US" altLang="en-US" dirty="0"/>
          </a:p>
        </p:txBody>
      </p:sp>
      <p:sp>
        <p:nvSpPr>
          <p:cNvPr id="3075" name="Text Placeholder 2"/>
          <p:cNvSpPr>
            <a:spLocks noGrp="1"/>
          </p:cNvSpPr>
          <p:nvPr>
            <p:ph type="body" idx="1"/>
          </p:nvPr>
        </p:nvSpPr>
        <p:spPr>
          <a:xfrm>
            <a:off x="628650" y="1825625"/>
            <a:ext cx="7886700" cy="4351338"/>
          </a:xfrm>
          <a:prstGeom prst="rect">
            <a:avLst/>
          </a:prstGeom>
          <a:noFill/>
          <a:ln w="9525">
            <a:noFill/>
          </a:ln>
        </p:spPr>
        <p:txBody>
          <a:bodyPr/>
          <a:p>
            <a:pPr lvl="0"/>
            <a:r>
              <a:rPr lang="en-US" altLang="en-US" dirty="0"/>
              <a:t>Click to edit Master text styles</a:t>
            </a:r>
            <a:endParaRPr lang="en-US" altLang="en-US" dirty="0"/>
          </a:p>
          <a:p>
            <a:pPr lvl="1"/>
            <a:r>
              <a:rPr lang="en-US" altLang="en-US" dirty="0"/>
              <a:t>Second level</a:t>
            </a:r>
            <a:endParaRPr lang="en-US" altLang="en-US" dirty="0"/>
          </a:p>
          <a:p>
            <a:pPr lvl="2"/>
            <a:r>
              <a:rPr lang="en-US" altLang="en-US" dirty="0"/>
              <a:t>Third level</a:t>
            </a:r>
            <a:endParaRPr lang="en-US" altLang="en-US" dirty="0"/>
          </a:p>
          <a:p>
            <a:pPr lvl="3"/>
            <a:r>
              <a:rPr lang="en-US" altLang="en-US" dirty="0"/>
              <a:t>Fourth level</a:t>
            </a:r>
            <a:endParaRPr lang="en-US" altLang="en-US" dirty="0"/>
          </a:p>
          <a:p>
            <a:pPr lvl="4"/>
            <a:r>
              <a:rPr lang="en-US" altLang="en-US" dirty="0"/>
              <a:t>Fifth level</a:t>
            </a:r>
            <a:endParaRPr lang="en-US" altLang="en-US" dirty="0"/>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64E22DA6-A0A4-4212-BAC0-D38BF5AEF481}" type="datetime1">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900">
                <a:solidFill>
                  <a:srgbClr val="898989"/>
                </a:solidFill>
              </a:defRPr>
            </a:lvl1pPr>
          </a:lstStyle>
          <a:p>
            <a:pPr lvl="0" eaLnBrk="1" hangingPunct="1">
              <a:buNone/>
            </a:pPr>
            <a:r>
              <a:rPr lang="vi-VN" altLang="x-none" dirty="0">
                <a:latin typeface="Arial" panose="020B0604020202020204" pitchFamily="34" charset="0"/>
              </a:rPr>
              <a:t>301003- Chương Mở đầu</a:t>
            </a:r>
            <a:endParaRPr sz="900" dirty="0">
              <a:solidFill>
                <a:srgbClr val="898989"/>
              </a:solidFill>
              <a:latin typeface="Calibri" panose="020F0502020204030204" pitchFamily="34" charset="0"/>
            </a:endParaRPr>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eaLnBrk="1" fontAlgn="auto" hangingPunct="1">
              <a:spcBef>
                <a:spcPts val="0"/>
              </a:spcBef>
              <a:spcAft>
                <a:spcPts val="0"/>
              </a:spcAft>
              <a:defRPr sz="900">
                <a:solidFill>
                  <a:prstClr val="black">
                    <a:tint val="75000"/>
                  </a:prstClr>
                </a:solidFill>
                <a:latin typeface="Calibri" panose="020F0502020204030204"/>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619A5741-770B-4A10-B0D3-9982F2F25E0E}" type="slidenum">
              <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rPr>
            </a:fld>
            <a:endParaRPr kumimoji="0" lang="en-US" sz="900" b="0" i="0" u="none" strike="noStrike" kern="1200" cap="none" spc="0" normalizeH="0" baseline="0" noProof="0">
              <a:ln>
                <a:noFill/>
              </a:ln>
              <a:solidFill>
                <a:prstClr val="black">
                  <a:tint val="75000"/>
                </a:prstClr>
              </a:solidFill>
              <a:effectLst/>
              <a:uLnTx/>
              <a:uFillTx/>
              <a:latin typeface="Calibri" panose="020F0502020204030204"/>
              <a:ea typeface="+mn-ea"/>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9" Type="http://schemas.openxmlformats.org/officeDocument/2006/relationships/notesSlide" Target="../notesSlides/notesSlide1.xml"/><Relationship Id="rId8" Type="http://schemas.openxmlformats.org/officeDocument/2006/relationships/slideLayout" Target="../slideLayouts/slideLayout12.xml"/><Relationship Id="rId7" Type="http://schemas.openxmlformats.org/officeDocument/2006/relationships/image" Target="../media/image1.png"/><Relationship Id="rId6" Type="http://schemas.openxmlformats.org/officeDocument/2006/relationships/image" Target="../media/image2.png"/><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3.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Date Placeholder 3"/>
          <p:cNvSpPr txBox="1">
            <a:spLocks noGrp="1"/>
          </p:cNvSpPr>
          <p:nvPr>
            <p:ph type="dt" sz="half" idx="2"/>
          </p:nvPr>
        </p:nvSpPr>
        <p:spPr>
          <a:xfrm>
            <a:off x="342900"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274638" y="1295400"/>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258763"/>
            <a:ext cx="33338"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27653"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1" name="Rectangle 10"/>
          <p:cNvSpPr/>
          <p:nvPr/>
        </p:nvSpPr>
        <p:spPr>
          <a:xfrm>
            <a:off x="2107451" y="206530"/>
            <a:ext cx="6968036" cy="1213530"/>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KHOA </a:t>
            </a:r>
            <a:r>
              <a:rPr lang="en-US"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LÝ LUẬN </a:t>
            </a: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CHÍNH TRỊ </a:t>
            </a:r>
            <a:endPar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dirty="0">
                <a:solidFill>
                  <a:srgbClr val="4472C4"/>
                </a:solidFill>
                <a:effectLst>
                  <a:outerShdw blurRad="38100" dist="38100" dir="2700000">
                    <a:srgbClr val="C0C0C0"/>
                  </a:outerShdw>
                </a:effectLst>
                <a:latin typeface="Times New Roman" panose="02020603050405020304" pitchFamily="18" charset="0"/>
                <a:cs typeface="Times New Roman" panose="02020603050405020304" pitchFamily="18" charset="0"/>
              </a:rPr>
              <a:t>BỘ MÔN CHÍNH TRỊ - XÃ HỘI</a:t>
            </a:r>
            <a:endParaRPr sz="2100" dirty="0">
              <a:solidFill>
                <a:srgbClr val="4472C4"/>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13" name="Footer Placeholder 4"/>
          <p:cNvSpPr txBox="1"/>
          <p:nvPr/>
        </p:nvSpPr>
        <p:spPr>
          <a:xfrm>
            <a:off x="342900" y="2314575"/>
            <a:ext cx="8496300" cy="2713038"/>
          </a:xfrm>
          <a:prstGeom prst="rect">
            <a:avLst/>
          </a:prstGeom>
        </p:spPr>
        <p:txBody>
          <a:bodyPr anchor="ctr"/>
          <a:lstStyle>
            <a:defPPr>
              <a:defRPr lang="en-US"/>
            </a:defPPr>
            <a:lvl1pPr algn="l" rtl="0" eaLnBrk="1" fontAlgn="base" latinLnBrk="0" hangingPunct="1">
              <a:spcBef>
                <a:spcPct val="0"/>
              </a:spcBef>
              <a:spcAft>
                <a:spcPct val="0"/>
              </a:spcAft>
              <a:defRPr kumimoji="0" sz="1400" kern="1200">
                <a:solidFill>
                  <a:srgbClr val="696464"/>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36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36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36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36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36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36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36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3600" kern="1200">
                <a:solidFill>
                  <a:schemeClr val="tx1"/>
                </a:solidFill>
                <a:latin typeface="Arial" panose="020B0604020202020204" pitchFamily="34" charset="0"/>
                <a:ea typeface="+mn-ea"/>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2625"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
        <p:nvSpPr>
          <p:cNvPr id="12" name="Footer Placeholder 4"/>
          <p:cNvSpPr txBox="1"/>
          <p:nvPr/>
        </p:nvSpPr>
        <p:spPr>
          <a:xfrm>
            <a:off x="819150" y="2686050"/>
            <a:ext cx="7696200" cy="2003425"/>
          </a:xfrm>
          <a:prstGeom prst="rect">
            <a:avLst/>
          </a:prstGeom>
        </p:spPr>
        <p:txBody>
          <a:bodyPr anchor="ctr"/>
          <a:lst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stStyle>
          <a:p>
            <a:pPr marL="0" lvl="0" indent="0" algn="ctr" defTabSz="914400" eaLnBrk="1" hangingPunct="1">
              <a:lnSpc>
                <a:spcPct val="100000"/>
              </a:lnSpc>
              <a:spcBef>
                <a:spcPct val="0"/>
              </a:spcBef>
              <a:buFontTx/>
              <a:buNone/>
            </a:pPr>
            <a:r>
              <a:rPr sz="2800" b="1" dirty="0">
                <a:solidFill>
                  <a:srgbClr val="C00000"/>
                </a:solidFill>
                <a:latin typeface="Times New Roman" panose="02020603050405020304" pitchFamily="18" charset="0"/>
                <a:cs typeface="Times New Roman" panose="02020603050405020304" pitchFamily="18" charset="0"/>
              </a:rPr>
              <a:t>CHƯƠNG VI</a:t>
            </a:r>
            <a:endParaRPr sz="2800" b="1" dirty="0">
              <a:solidFill>
                <a:srgbClr val="C00000"/>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endParaRPr sz="1200" b="1" dirty="0">
              <a:solidFill>
                <a:srgbClr val="C00000"/>
              </a:solidFill>
              <a:latin typeface="Times New Roman" panose="02020603050405020304" pitchFamily="18" charset="0"/>
              <a:cs typeface="Times New Roman" panose="02020603050405020304" pitchFamily="18" charset="0"/>
            </a:endParaRPr>
          </a:p>
          <a:p>
            <a:pPr marL="0" lvl="0" indent="0" algn="ctr" defTabSz="914400">
              <a:lnSpc>
                <a:spcPct val="100000"/>
              </a:lnSpc>
              <a:spcBef>
                <a:spcPct val="0"/>
              </a:spcBef>
              <a:buFontTx/>
              <a:buNone/>
            </a:pPr>
            <a:r>
              <a:rPr sz="3600" b="1" dirty="0">
                <a:solidFill>
                  <a:srgbClr val="002060"/>
                </a:solidFill>
                <a:latin typeface="Times New Roman" panose="02020603050405020304" pitchFamily="18" charset="0"/>
                <a:cs typeface="Times New Roman" panose="02020603050405020304" pitchFamily="18" charset="0"/>
              </a:rPr>
              <a:t>TƯ TƯỞNG HỒ CHÍ MINH VỀ VĂN HÓA, ĐẠO ĐỨC, CON NGƯỜI</a:t>
            </a:r>
            <a:endParaRPr sz="3600" b="1" dirty="0">
              <a:solidFill>
                <a:srgbClr val="002060"/>
              </a:solidFill>
              <a:latin typeface="Times New Roman" panose="02020603050405020304" pitchFamily="18" charset="0"/>
              <a:cs typeface="Times New Roman" panose="02020603050405020304" pitchFamily="18" charset="0"/>
            </a:endParaRPr>
          </a:p>
          <a:p>
            <a:pPr marL="0" lvl="0" indent="0" algn="ctr" defTabSz="914400" eaLnBrk="1" hangingPunct="1">
              <a:lnSpc>
                <a:spcPct val="100000"/>
              </a:lnSpc>
              <a:spcBef>
                <a:spcPct val="0"/>
              </a:spcBef>
              <a:buFontTx/>
              <a:buNone/>
            </a:pPr>
            <a:endParaRPr sz="2600" dirty="0">
              <a:solidFill>
                <a:srgbClr val="FF0000"/>
              </a:solidFill>
              <a:latin typeface="Times New Roman" panose="02020603050405020304" pitchFamily="18" charset="0"/>
              <a:ea typeface="Times New Roman" panose="02020603050405020304" pitchFamily="18" charset="0"/>
            </a:endParaRPr>
          </a:p>
        </p:txBody>
      </p:sp>
      <p:pic>
        <p:nvPicPr>
          <p:cNvPr id="27659" name="Picture 13"/>
          <p:cNvPicPr>
            <a:picLocks noChangeAspect="1"/>
          </p:cNvPicPr>
          <p:nvPr/>
        </p:nvPicPr>
        <p:blipFill>
          <a:blip r:embed="rId1"/>
          <a:stretch>
            <a:fillRect/>
          </a:stretch>
        </p:blipFill>
        <p:spPr>
          <a:xfrm>
            <a:off x="595313" y="6350"/>
            <a:ext cx="1216025" cy="1192213"/>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21" name="Rectangle 5" descr="Purple mesh"/>
          <p:cNvSpPr>
            <a:spLocks noChangeArrowheads="1"/>
          </p:cNvSpPr>
          <p:nvPr/>
        </p:nvSpPr>
        <p:spPr bwMode="auto">
          <a:xfrm>
            <a:off x="5638800" y="2317750"/>
            <a:ext cx="3124200" cy="4402138"/>
          </a:xfrm>
          <a:prstGeom prst="rect">
            <a:avLst/>
          </a:prstGeom>
          <a:solidFill>
            <a:srgbClr val="FFFF00"/>
          </a:solidFill>
          <a:ln>
            <a:solidFill>
              <a:srgbClr val="C00000"/>
            </a:solidFill>
          </a:ln>
        </p:spPr>
        <p:style>
          <a:lnRef idx="2">
            <a:schemeClr val="accent2"/>
          </a:lnRef>
          <a:fillRef idx="1">
            <a:schemeClr val="lt1"/>
          </a:fillRef>
          <a:effectRef idx="0">
            <a:schemeClr val="accent2"/>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lang="en-AU" altLang="x-none" sz="2800" b="1" dirty="0">
                <a:solidFill>
                  <a:schemeClr val="bg1"/>
                </a:solidFill>
                <a:latin typeface="Times New Roman" panose="02020603050405020304" pitchFamily="18" charset="0"/>
                <a:cs typeface="Times New Roman" panose="02020603050405020304" pitchFamily="18" charset="0"/>
              </a:rPr>
              <a:t>- </a:t>
            </a:r>
            <a:r>
              <a:rPr lang="en-AU" altLang="x-none" sz="2800" b="1" i="1" dirty="0">
                <a:solidFill>
                  <a:srgbClr val="002060"/>
                </a:solidFill>
                <a:latin typeface="Times New Roman" panose="02020603050405020304" pitchFamily="18" charset="0"/>
                <a:cs typeface="Times New Roman" panose="02020603050405020304" pitchFamily="18" charset="0"/>
              </a:rPr>
              <a:t>Văn nghệ l</a:t>
            </a:r>
            <a:r>
              <a:rPr lang="en-AU" altLang="x-none" sz="2800" b="1" i="1" dirty="0">
                <a:solidFill>
                  <a:srgbClr val="002060"/>
                </a:solidFill>
                <a:latin typeface="Times New Roman" panose="02020603050405020304" pitchFamily="18" charset="0"/>
                <a:ea typeface="Times New Roman" panose="02020603050405020304" pitchFamily="18" charset="0"/>
              </a:rPr>
              <a:t>à</a:t>
            </a:r>
            <a:r>
              <a:rPr lang="en-AU" altLang="x-none" sz="2800" b="1" i="1" dirty="0">
                <a:solidFill>
                  <a:srgbClr val="002060"/>
                </a:solidFill>
                <a:latin typeface="Times New Roman" panose="02020603050405020304" pitchFamily="18" charset="0"/>
                <a:cs typeface="Times New Roman" panose="02020603050405020304" pitchFamily="18" charset="0"/>
              </a:rPr>
              <a:t> một mặt trận, văn nghệ sĩ l</a:t>
            </a:r>
            <a:r>
              <a:rPr lang="en-AU" altLang="x-none" sz="2800" b="1" i="1" dirty="0">
                <a:solidFill>
                  <a:srgbClr val="002060"/>
                </a:solidFill>
                <a:latin typeface="Times New Roman" panose="02020603050405020304" pitchFamily="18" charset="0"/>
                <a:ea typeface="Times New Roman" panose="02020603050405020304" pitchFamily="18" charset="0"/>
              </a:rPr>
              <a:t>à</a:t>
            </a:r>
            <a:r>
              <a:rPr lang="en-AU" altLang="x-none" sz="2800" b="1" i="1" dirty="0">
                <a:solidFill>
                  <a:srgbClr val="002060"/>
                </a:solidFill>
                <a:latin typeface="Times New Roman" panose="02020603050405020304" pitchFamily="18" charset="0"/>
                <a:cs typeface="Times New Roman" panose="02020603050405020304" pitchFamily="18" charset="0"/>
              </a:rPr>
              <a:t> chiến sĩ,</a:t>
            </a:r>
            <a:r>
              <a:rPr lang="en-AU" altLang="x-none" sz="2800" b="1" dirty="0">
                <a:solidFill>
                  <a:srgbClr val="002060"/>
                </a:solidFill>
                <a:latin typeface="Times New Roman" panose="02020603050405020304" pitchFamily="18" charset="0"/>
                <a:cs typeface="Times New Roman" panose="02020603050405020304" pitchFamily="18" charset="0"/>
              </a:rPr>
              <a:t> tác phẩm văn nghệ l</a:t>
            </a:r>
            <a:r>
              <a:rPr lang="en-AU" altLang="x-none" sz="2800" b="1" dirty="0">
                <a:solidFill>
                  <a:srgbClr val="002060"/>
                </a:solidFill>
                <a:latin typeface="Times New Roman" panose="02020603050405020304" pitchFamily="18" charset="0"/>
                <a:ea typeface="Times New Roman" panose="02020603050405020304" pitchFamily="18" charset="0"/>
              </a:rPr>
              <a:t>à</a:t>
            </a:r>
            <a:r>
              <a:rPr lang="en-AU" altLang="x-none" sz="2800" b="1" dirty="0">
                <a:solidFill>
                  <a:srgbClr val="002060"/>
                </a:solidFill>
                <a:latin typeface="Times New Roman" panose="02020603050405020304" pitchFamily="18" charset="0"/>
                <a:cs typeface="Times New Roman" panose="02020603050405020304" pitchFamily="18" charset="0"/>
              </a:rPr>
              <a:t> vũ khí sắc bén trong đấu tranh cách mạng, trong xây dựng xã hội mới, con người mới.</a:t>
            </a:r>
            <a:r>
              <a:rPr sz="2800" b="1" dirty="0">
                <a:solidFill>
                  <a:srgbClr val="002060"/>
                </a:solidFill>
                <a:latin typeface="Times New Roman" panose="02020603050405020304" pitchFamily="18" charset="0"/>
                <a:cs typeface="Times New Roman" panose="02020603050405020304" pitchFamily="18" charset="0"/>
              </a:rPr>
              <a:t> </a:t>
            </a:r>
            <a:endParaRPr sz="2800" b="1" dirty="0">
              <a:solidFill>
                <a:srgbClr val="002060"/>
              </a:solidFill>
              <a:latin typeface="Times New Roman" panose="02020603050405020304" pitchFamily="18" charset="0"/>
              <a:ea typeface="Times New Roman" panose="02020603050405020304" pitchFamily="18" charset="0"/>
            </a:endParaRPr>
          </a:p>
        </p:txBody>
      </p:sp>
      <p:sp>
        <p:nvSpPr>
          <p:cNvPr id="17419" name="Rectangle 13" descr="Purple mesh"/>
          <p:cNvSpPr>
            <a:spLocks noChangeArrowheads="1"/>
          </p:cNvSpPr>
          <p:nvPr/>
        </p:nvSpPr>
        <p:spPr bwMode="auto">
          <a:xfrm>
            <a:off x="420688" y="4467225"/>
            <a:ext cx="2413000" cy="2246313"/>
          </a:xfrm>
          <a:prstGeom prst="rect">
            <a:avLst/>
          </a:prstGeom>
          <a:solidFill>
            <a:schemeClr val="accent1">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lang="en-AU" altLang="x-none" sz="2800" b="1" dirty="0">
                <a:solidFill>
                  <a:srgbClr val="002060"/>
                </a:solidFill>
                <a:latin typeface="Times New Roman" panose="02020603050405020304" pitchFamily="18" charset="0"/>
                <a:cs typeface="Times New Roman" panose="02020603050405020304" pitchFamily="18" charset="0"/>
              </a:rPr>
              <a:t>- Văn nghệ phải gắn với thực tiễn của đời sống nhân dân</a:t>
            </a:r>
            <a:r>
              <a:rPr sz="2800" dirty="0">
                <a:solidFill>
                  <a:srgbClr val="002060"/>
                </a:solidFill>
                <a:latin typeface="Times New Roman" panose="02020603050405020304" pitchFamily="18" charset="0"/>
                <a:cs typeface="Times New Roman" panose="02020603050405020304" pitchFamily="18" charset="0"/>
              </a:rPr>
              <a:t> </a:t>
            </a:r>
            <a:endParaRPr sz="2800" dirty="0">
              <a:solidFill>
                <a:srgbClr val="002060"/>
              </a:solidFill>
              <a:latin typeface="Times New Roman" panose="02020603050405020304" pitchFamily="18" charset="0"/>
              <a:ea typeface="Times New Roman" panose="02020603050405020304" pitchFamily="18" charset="0"/>
            </a:endParaRPr>
          </a:p>
        </p:txBody>
      </p:sp>
      <p:grpSp>
        <p:nvGrpSpPr>
          <p:cNvPr id="4" name="Group 17"/>
          <p:cNvGrpSpPr/>
          <p:nvPr/>
        </p:nvGrpSpPr>
        <p:grpSpPr>
          <a:xfrm>
            <a:off x="3067050" y="2743200"/>
            <a:ext cx="2162175" cy="3970338"/>
            <a:chOff x="158" y="1125"/>
            <a:chExt cx="1883" cy="2501"/>
          </a:xfrm>
        </p:grpSpPr>
        <p:sp>
          <p:nvSpPr>
            <p:cNvPr id="56338" name="Rectangle 18" descr="Purple mesh"/>
            <p:cNvSpPr>
              <a:spLocks noChangeArrowheads="1"/>
            </p:cNvSpPr>
            <p:nvPr/>
          </p:nvSpPr>
          <p:spPr bwMode="auto">
            <a:xfrm>
              <a:off x="158" y="1139"/>
              <a:ext cx="1883" cy="2450"/>
            </a:xfrm>
            <a:prstGeom prst="rect">
              <a:avLst/>
            </a:prstGeom>
          </p:spPr>
          <p:style>
            <a:lnRef idx="2">
              <a:schemeClr val="accent2"/>
            </a:lnRef>
            <a:fillRef idx="1">
              <a:schemeClr val="lt1"/>
            </a:fillRef>
            <a:effectRef idx="0">
              <a:schemeClr val="accent2"/>
            </a:effectRef>
            <a:fontRef idx="minor">
              <a:schemeClr val="dk1"/>
            </a:fontRef>
          </p:style>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sp>
          <p:nvSpPr>
            <p:cNvPr id="17417" name="Rectangle 19" descr="Purple mesh"/>
            <p:cNvSpPr>
              <a:spLocks noChangeArrowheads="1"/>
            </p:cNvSpPr>
            <p:nvPr/>
          </p:nvSpPr>
          <p:spPr bwMode="auto">
            <a:xfrm>
              <a:off x="158" y="1125"/>
              <a:ext cx="1883" cy="2501"/>
            </a:xfrm>
            <a:prstGeom prst="rect">
              <a:avLst/>
            </a:prstGeom>
            <a:solidFill>
              <a:schemeClr val="accent3">
                <a:lumMod val="95000"/>
              </a:schemeClr>
            </a:solidFill>
          </p:spPr>
          <p:style>
            <a:lnRef idx="2">
              <a:schemeClr val="accent2"/>
            </a:lnRef>
            <a:fillRef idx="1">
              <a:schemeClr val="lt1"/>
            </a:fillRef>
            <a:effectRef idx="0">
              <a:schemeClr val="accent2"/>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lang="en-AU" altLang="x-none" sz="2800" b="1" dirty="0">
                  <a:solidFill>
                    <a:srgbClr val="002060"/>
                  </a:solidFill>
                  <a:latin typeface="Times New Roman" panose="02020603050405020304" pitchFamily="18" charset="0"/>
                  <a:cs typeface="Times New Roman" panose="02020603050405020304" pitchFamily="18" charset="0"/>
                </a:rPr>
                <a:t>- Phải có những tác phẩm văn nghệ xứng đáng với thời đại mới của đất nước v</a:t>
              </a:r>
              <a:r>
                <a:rPr lang="en-AU" altLang="x-none" sz="2800" b="1" dirty="0">
                  <a:solidFill>
                    <a:srgbClr val="002060"/>
                  </a:solidFill>
                  <a:latin typeface="Times New Roman" panose="02020603050405020304" pitchFamily="18" charset="0"/>
                  <a:ea typeface="Times New Roman" panose="02020603050405020304" pitchFamily="18" charset="0"/>
                </a:rPr>
                <a:t>à</a:t>
              </a:r>
              <a:r>
                <a:rPr lang="en-AU" altLang="x-none" sz="2800" b="1" dirty="0">
                  <a:solidFill>
                    <a:srgbClr val="002060"/>
                  </a:solidFill>
                  <a:latin typeface="Times New Roman" panose="02020603050405020304" pitchFamily="18" charset="0"/>
                  <a:cs typeface="Times New Roman" panose="02020603050405020304" pitchFamily="18" charset="0"/>
                </a:rPr>
                <a:t> của dân tộc</a:t>
              </a:r>
              <a:r>
                <a:rPr sz="2800" dirty="0">
                  <a:solidFill>
                    <a:srgbClr val="002060"/>
                  </a:solidFill>
                  <a:latin typeface="Times New Roman" panose="02020603050405020304" pitchFamily="18" charset="0"/>
                  <a:cs typeface="Times New Roman" panose="02020603050405020304" pitchFamily="18" charset="0"/>
                </a:rPr>
                <a:t> </a:t>
              </a:r>
              <a:endParaRPr sz="2800" dirty="0">
                <a:solidFill>
                  <a:srgbClr val="002060"/>
                </a:solidFill>
                <a:latin typeface="Times New Roman" panose="02020603050405020304" pitchFamily="18" charset="0"/>
                <a:ea typeface="Times New Roman" panose="02020603050405020304" pitchFamily="18" charset="0"/>
              </a:endParaRPr>
            </a:p>
          </p:txBody>
        </p:sp>
      </p:grpSp>
      <p:sp>
        <p:nvSpPr>
          <p:cNvPr id="37893" name="Title 1"/>
          <p:cNvSpPr/>
          <p:nvPr/>
        </p:nvSpPr>
        <p:spPr>
          <a:xfrm>
            <a:off x="228600" y="2133600"/>
            <a:ext cx="2038350" cy="827088"/>
          </a:xfrm>
          <a:prstGeom prst="rect">
            <a:avLst/>
          </a:prstGeom>
          <a:noFill/>
          <a:ln w="9525">
            <a:noFill/>
          </a:ln>
        </p:spPr>
        <p:txBody>
          <a:bodyPr lIns="91436" tIns="45718" rIns="91436" bIns="45718"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 2. Quan điểm của Hồ Chí Minh về vai trò văn hóa</a:t>
            </a:r>
            <a:r>
              <a:rPr lang="en-US" altLang="en-US" sz="3000" b="1" dirty="0">
                <a:solidFill>
                  <a:srgbClr val="C00000"/>
                </a:solidFill>
                <a:latin typeface="Times New Roman" panose="02020603050405020304" pitchFamily="18" charset="0"/>
                <a:cs typeface="Times New Roman" panose="02020603050405020304" pitchFamily="18" charset="0"/>
              </a:rPr>
              <a:t> </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cxnSp>
        <p:nvCxnSpPr>
          <p:cNvPr id="37894"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7896" name="Picture 11"/>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3" name="Rectangle 12"/>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Rectangle 3"/>
          <p:cNvSpPr txBox="1"/>
          <p:nvPr/>
        </p:nvSpPr>
        <p:spPr>
          <a:xfrm>
            <a:off x="301625" y="3505200"/>
            <a:ext cx="8513763" cy="3697288"/>
          </a:xfrm>
          <a:prstGeom prst="rect">
            <a:avLst/>
          </a:prstGeom>
          <a:noFill/>
          <a:ln w="9525">
            <a:noFill/>
          </a:ln>
        </p:spPr>
        <p:txBody>
          <a:bodyPr lIns="91436" tIns="45718" rIns="91436" bIns="45718"/>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eaLnBrk="1" hangingPunct="1">
              <a:spcBef>
                <a:spcPct val="0"/>
              </a:spcBef>
              <a:buNone/>
            </a:pPr>
            <a:r>
              <a:rPr lang="en-AU" altLang="en-US" sz="2800" dirty="0">
                <a:latin typeface="Times New Roman" panose="02020603050405020304" pitchFamily="18" charset="0"/>
                <a:cs typeface="Times New Roman" panose="02020603050405020304" pitchFamily="18" charset="0"/>
              </a:rPr>
              <a:t>Văn hóa “ từ trong quần chúng ra. Về sâu trong quần chúng” để định hướng giá trị cho quần chúng.</a:t>
            </a:r>
            <a:endParaRPr lang="en-AU" altLang="en-US" sz="2800" dirty="0">
              <a:latin typeface="Times New Roman" panose="02020603050405020304" pitchFamily="18" charset="0"/>
              <a:ea typeface="Times New Roman" panose="02020603050405020304" pitchFamily="18" charset="0"/>
            </a:endParaRPr>
          </a:p>
        </p:txBody>
      </p:sp>
      <p:sp>
        <p:nvSpPr>
          <p:cNvPr id="60420" name="Rectangle 4"/>
          <p:cNvSpPr>
            <a:spLocks noChangeArrowheads="1"/>
          </p:cNvSpPr>
          <p:nvPr/>
        </p:nvSpPr>
        <p:spPr bwMode="auto">
          <a:xfrm>
            <a:off x="301625" y="2819400"/>
            <a:ext cx="8351838" cy="5238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buNone/>
            </a:pPr>
            <a:r>
              <a:rPr lang="en-AU" altLang="x-none" sz="2800" b="1" dirty="0">
                <a:solidFill>
                  <a:srgbClr val="002060"/>
                </a:solidFill>
                <a:latin typeface="Times New Roman" panose="02020603050405020304" pitchFamily="18" charset="0"/>
                <a:cs typeface="Times New Roman" panose="02020603050405020304" pitchFamily="18" charset="0"/>
              </a:rPr>
              <a:t>c. Văn hoá phục vụ quần chúng nhân dân</a:t>
            </a:r>
            <a:endParaRPr sz="2800" b="1" dirty="0">
              <a:solidFill>
                <a:srgbClr val="002060"/>
              </a:solidFill>
              <a:latin typeface="Times New Roman" panose="02020603050405020304" pitchFamily="18" charset="0"/>
              <a:ea typeface="Times New Roman" panose="02020603050405020304" pitchFamily="18" charset="0"/>
            </a:endParaRPr>
          </a:p>
        </p:txBody>
      </p:sp>
      <p:sp>
        <p:nvSpPr>
          <p:cNvPr id="38916" name="Title 1"/>
          <p:cNvSpPr/>
          <p:nvPr/>
        </p:nvSpPr>
        <p:spPr>
          <a:xfrm>
            <a:off x="220663" y="1992313"/>
            <a:ext cx="8513762" cy="827087"/>
          </a:xfrm>
          <a:prstGeom prst="rect">
            <a:avLst/>
          </a:prstGeom>
          <a:noFill/>
          <a:ln w="9525">
            <a:noFill/>
          </a:ln>
        </p:spPr>
        <p:txBody>
          <a:bodyPr lIns="91436" tIns="45718" rIns="91436" bIns="45718"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 2. Quan điểm của Hồ Chí Minh về vai trò văn hóa</a:t>
            </a:r>
            <a:r>
              <a:rPr lang="en-US" altLang="en-US" sz="3000" b="1" dirty="0">
                <a:solidFill>
                  <a:srgbClr val="C00000"/>
                </a:solidFill>
                <a:latin typeface="Times New Roman" panose="02020603050405020304" pitchFamily="18" charset="0"/>
                <a:cs typeface="Times New Roman" panose="02020603050405020304" pitchFamily="18" charset="0"/>
              </a:rPr>
              <a:t> </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cxnSp>
        <p:nvCxnSpPr>
          <p:cNvPr id="38917"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8919" name="Picture 9"/>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charRg st="0" end="97"/>
                                            </p:txEl>
                                          </p:spTgt>
                                        </p:tgtEl>
                                        <p:attrNameLst>
                                          <p:attrName>style.visibility</p:attrName>
                                        </p:attrNameLst>
                                      </p:cBhvr>
                                      <p:to>
                                        <p:strVal val="visible"/>
                                      </p:to>
                                    </p:set>
                                    <p:animEffect transition="in" filter="wipe(left)">
                                      <p:cBhvr>
                                        <p:cTn id="7" dur="500"/>
                                        <p:tgtEl>
                                          <p:spTgt spid="9">
                                            <p:txEl>
                                              <p:charRg st="0" end="9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Title 1"/>
          <p:cNvSpPr>
            <a:spLocks noGrp="1"/>
          </p:cNvSpPr>
          <p:nvPr>
            <p:ph type="title"/>
          </p:nvPr>
        </p:nvSpPr>
        <p:spPr>
          <a:xfrm>
            <a:off x="425450" y="1290638"/>
            <a:ext cx="7705725" cy="828675"/>
          </a:xfrm>
          <a:prstGeom prst="roundRect">
            <a:avLst>
              <a:gd name="adj" fmla="val 16667"/>
            </a:avLst>
          </a:prstGeom>
          <a:solidFill>
            <a:schemeClr val="bg1">
              <a:alpha val="100000"/>
            </a:schemeClr>
          </a:solidFill>
          <a:ln/>
        </p:spPr>
        <p:txBody>
          <a:bodyPr vert="horz" wrap="square" lIns="91440" tIns="45720" rIns="91440" bIns="45720" anchor="ctr" anchorCtr="0"/>
          <a:p>
            <a:pPr eaLnBrk="1" hangingPunct="1"/>
            <a:r>
              <a:rPr lang="en-AU" altLang="en-US" sz="3000" b="1" dirty="0">
                <a:solidFill>
                  <a:srgbClr val="C00000"/>
                </a:solidFill>
                <a:latin typeface="Times New Roman" panose="02020603050405020304" pitchFamily="18" charset="0"/>
                <a:cs typeface="Times New Roman" panose="02020603050405020304" pitchFamily="18" charset="0"/>
              </a:rPr>
              <a:t>3. Quan điểm của Hồ Chí Minh về xây dựng nền văn hoá mới</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grpSp>
        <p:nvGrpSpPr>
          <p:cNvPr id="2" name="Group 30"/>
          <p:cNvGrpSpPr/>
          <p:nvPr/>
        </p:nvGrpSpPr>
        <p:grpSpPr>
          <a:xfrm>
            <a:off x="425450" y="2265363"/>
            <a:ext cx="8599488" cy="1631950"/>
            <a:chOff x="275" y="940"/>
            <a:chExt cx="5417" cy="1028"/>
          </a:xfrm>
        </p:grpSpPr>
        <p:sp>
          <p:nvSpPr>
            <p:cNvPr id="61447" name="Rectangle 7"/>
            <p:cNvSpPr>
              <a:spLocks noChangeArrowheads="1"/>
            </p:cNvSpPr>
            <p:nvPr/>
          </p:nvSpPr>
          <p:spPr bwMode="auto">
            <a:xfrm>
              <a:off x="275" y="1236"/>
              <a:ext cx="784" cy="553"/>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lang="en-AU" altLang="x-none" sz="1700" b="1" dirty="0">
                  <a:solidFill>
                    <a:srgbClr val="FF0000"/>
                  </a:solidFill>
                  <a:latin typeface="Times New Roman" panose="02020603050405020304" pitchFamily="18" charset="0"/>
                  <a:cs typeface="Times New Roman" panose="02020603050405020304" pitchFamily="18" charset="0"/>
                </a:rPr>
                <a:t>Trước CM tháng Tám 1945</a:t>
              </a:r>
              <a:endParaRPr sz="1700" b="1" dirty="0">
                <a:solidFill>
                  <a:srgbClr val="FF0000"/>
                </a:solidFill>
                <a:latin typeface="Times New Roman" panose="02020603050405020304" pitchFamily="18" charset="0"/>
                <a:ea typeface="Times New Roman" panose="02020603050405020304" pitchFamily="18" charset="0"/>
              </a:endParaRPr>
            </a:p>
          </p:txBody>
        </p:sp>
        <p:sp>
          <p:nvSpPr>
            <p:cNvPr id="19478" name="Rectangle 14"/>
            <p:cNvSpPr>
              <a:spLocks noChangeArrowheads="1"/>
            </p:cNvSpPr>
            <p:nvPr/>
          </p:nvSpPr>
          <p:spPr bwMode="auto">
            <a:xfrm>
              <a:off x="1247" y="940"/>
              <a:ext cx="4445" cy="1028"/>
            </a:xfrm>
            <a:prstGeom prst="rect">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eaLnBrk="1" hangingPunct="1">
                <a:buNone/>
              </a:pPr>
              <a:r>
                <a:rPr lang="en-AU" altLang="x-none" sz="2000" b="1" dirty="0">
                  <a:solidFill>
                    <a:srgbClr val="000000"/>
                  </a:solidFill>
                  <a:latin typeface="Times New Roman" panose="02020603050405020304" pitchFamily="18" charset="0"/>
                  <a:cs typeface="Times New Roman" panose="02020603050405020304" pitchFamily="18" charset="0"/>
                </a:rPr>
                <a:t>Tháng 8/1943, Hồ Chí Minh quan tâm xây dựng nền văn hóa với 5 nội dung. Xây dựng tâm lý: Tinh thần độc lập tự cường. Xây dựng luân lý: biết hy sinh mình, l</a:t>
              </a:r>
              <a:r>
                <a:rPr lang="en-AU" altLang="x-none" sz="2000" b="1" dirty="0">
                  <a:solidFill>
                    <a:srgbClr val="000000"/>
                  </a:solidFill>
                  <a:latin typeface="Times New Roman" panose="02020603050405020304" pitchFamily="18" charset="0"/>
                  <a:ea typeface="Times New Roman" panose="02020603050405020304" pitchFamily="18" charset="0"/>
                </a:rPr>
                <a:t>à</a:t>
              </a:r>
              <a:r>
                <a:rPr lang="en-AU" altLang="x-none" sz="2000" b="1" dirty="0">
                  <a:solidFill>
                    <a:srgbClr val="000000"/>
                  </a:solidFill>
                  <a:latin typeface="Times New Roman" panose="02020603050405020304" pitchFamily="18" charset="0"/>
                  <a:cs typeface="Times New Roman" panose="02020603050405020304" pitchFamily="18" charset="0"/>
                </a:rPr>
                <a:t>m lợi cho quần chúng. Xây dựng xã hội: Mọi sự nghiệp liên quan đến phúc lợi của nhân dân. Xây dựng chính trị: dân quyền. Xây dựng kinh tế.</a:t>
              </a:r>
              <a:endParaRPr sz="2000" b="1" dirty="0">
                <a:solidFill>
                  <a:srgbClr val="000000"/>
                </a:solidFill>
                <a:latin typeface="Times New Roman" panose="02020603050405020304" pitchFamily="18" charset="0"/>
                <a:ea typeface="Times New Roman" panose="02020603050405020304" pitchFamily="18" charset="0"/>
              </a:endParaRPr>
            </a:p>
          </p:txBody>
        </p:sp>
      </p:grpSp>
      <p:grpSp>
        <p:nvGrpSpPr>
          <p:cNvPr id="5" name="Group 31"/>
          <p:cNvGrpSpPr/>
          <p:nvPr/>
        </p:nvGrpSpPr>
        <p:grpSpPr>
          <a:xfrm>
            <a:off x="319088" y="4191000"/>
            <a:ext cx="8686800" cy="1323975"/>
            <a:chOff x="230" y="2220"/>
            <a:chExt cx="5472" cy="834"/>
          </a:xfrm>
        </p:grpSpPr>
        <p:sp>
          <p:nvSpPr>
            <p:cNvPr id="61460" name="Rectangle 20"/>
            <p:cNvSpPr>
              <a:spLocks noChangeArrowheads="1"/>
            </p:cNvSpPr>
            <p:nvPr/>
          </p:nvSpPr>
          <p:spPr bwMode="auto">
            <a:xfrm>
              <a:off x="230" y="2348"/>
              <a:ext cx="917" cy="553"/>
            </a:xfrm>
            <a:prstGeom prst="rect">
              <a:avLst/>
            </a:prstGeom>
            <a:noFill/>
            <a:ln>
              <a:noFill/>
            </a:ln>
          </p:spPr>
          <p:style>
            <a:lnRef idx="2">
              <a:schemeClr val="accent2"/>
            </a:lnRef>
            <a:fillRef idx="1">
              <a:schemeClr val="lt1"/>
            </a:fillRef>
            <a:effectRef idx="0">
              <a:schemeClr val="accent2"/>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lang="en-AU" altLang="x-none" sz="1700" b="1" dirty="0">
                  <a:solidFill>
                    <a:srgbClr val="FF0000"/>
                  </a:solidFill>
                  <a:latin typeface="Times New Roman" panose="02020603050405020304" pitchFamily="18" charset="0"/>
                  <a:cs typeface="Times New Roman" panose="02020603050405020304" pitchFamily="18" charset="0"/>
                </a:rPr>
                <a:t>Trong kháng chiến chống TD Pháp</a:t>
              </a:r>
              <a:endParaRPr sz="1700" b="1" dirty="0">
                <a:solidFill>
                  <a:srgbClr val="FF0000"/>
                </a:solidFill>
                <a:latin typeface="Times New Roman" panose="02020603050405020304" pitchFamily="18" charset="0"/>
                <a:ea typeface="Times New Roman" panose="02020603050405020304" pitchFamily="18" charset="0"/>
              </a:endParaRPr>
            </a:p>
          </p:txBody>
        </p:sp>
        <p:sp>
          <p:nvSpPr>
            <p:cNvPr id="19472" name="Rectangle 23"/>
            <p:cNvSpPr>
              <a:spLocks noChangeArrowheads="1"/>
            </p:cNvSpPr>
            <p:nvPr/>
          </p:nvSpPr>
          <p:spPr bwMode="auto">
            <a:xfrm>
              <a:off x="1257" y="2220"/>
              <a:ext cx="4445" cy="834"/>
            </a:xfrm>
            <a:prstGeom prst="rect">
              <a:avLst/>
            </a:prstGeom>
            <a:solidFill>
              <a:srgbClr val="92D050"/>
            </a:solidFill>
          </p:spPr>
          <p:style>
            <a:lnRef idx="2">
              <a:schemeClr val="accent2"/>
            </a:lnRef>
            <a:fillRef idx="1">
              <a:schemeClr val="lt1"/>
            </a:fillRef>
            <a:effectRef idx="0">
              <a:schemeClr val="accent2"/>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eaLnBrk="1" hangingPunct="1">
                <a:buNone/>
              </a:pPr>
              <a:r>
                <a:rPr lang="en-AU" altLang="x-none" sz="2000" b="1" dirty="0">
                  <a:solidFill>
                    <a:srgbClr val="000000"/>
                  </a:solidFill>
                  <a:latin typeface="Times New Roman" panose="02020603050405020304" pitchFamily="18" charset="0"/>
                  <a:cs typeface="Times New Roman" panose="02020603050405020304" pitchFamily="18" charset="0"/>
                </a:rPr>
                <a:t>Cả dân tộc bước v</a:t>
              </a:r>
              <a:r>
                <a:rPr lang="en-AU" altLang="x-none" sz="2000" b="1" dirty="0">
                  <a:solidFill>
                    <a:srgbClr val="000000"/>
                  </a:solidFill>
                  <a:latin typeface="Times New Roman" panose="02020603050405020304" pitchFamily="18" charset="0"/>
                  <a:ea typeface="Times New Roman" panose="02020603050405020304" pitchFamily="18" charset="0"/>
                </a:rPr>
                <a:t>à</a:t>
              </a:r>
              <a:r>
                <a:rPr lang="en-AU" altLang="x-none" sz="2000" b="1" dirty="0">
                  <a:solidFill>
                    <a:srgbClr val="000000"/>
                  </a:solidFill>
                  <a:latin typeface="Times New Roman" panose="02020603050405020304" pitchFamily="18" charset="0"/>
                  <a:cs typeface="Times New Roman" panose="02020603050405020304" pitchFamily="18" charset="0"/>
                </a:rPr>
                <a:t>o cuộc kháng chiến trường kỳ, gian khổ, Người khẳng định xây dựng nền văn hóa mới có tính chất dân tộc, khoa học v</a:t>
              </a:r>
              <a:r>
                <a:rPr lang="en-AU" altLang="x-none" sz="2000" b="1" dirty="0">
                  <a:solidFill>
                    <a:srgbClr val="000000"/>
                  </a:solidFill>
                  <a:latin typeface="Times New Roman" panose="02020603050405020304" pitchFamily="18" charset="0"/>
                  <a:ea typeface="Times New Roman" panose="02020603050405020304" pitchFamily="18" charset="0"/>
                </a:rPr>
                <a:t>à</a:t>
              </a:r>
              <a:r>
                <a:rPr lang="en-AU" altLang="x-none" sz="2000" b="1" dirty="0">
                  <a:solidFill>
                    <a:srgbClr val="000000"/>
                  </a:solidFill>
                  <a:latin typeface="Times New Roman" panose="02020603050405020304" pitchFamily="18" charset="0"/>
                  <a:cs typeface="Times New Roman" panose="02020603050405020304" pitchFamily="18" charset="0"/>
                </a:rPr>
                <a:t> đại chúng theo </a:t>
              </a:r>
              <a:r>
                <a:rPr lang="en-AU" altLang="x-none" sz="2000" b="1" i="1" dirty="0">
                  <a:solidFill>
                    <a:srgbClr val="000000"/>
                  </a:solidFill>
                  <a:latin typeface="Times New Roman" panose="02020603050405020304" pitchFamily="18" charset="0"/>
                  <a:cs typeface="Times New Roman" panose="02020603050405020304" pitchFamily="18" charset="0"/>
                </a:rPr>
                <a:t>Đề cương văn hóa Viêt Nam 1943</a:t>
              </a:r>
              <a:endParaRPr dirty="0">
                <a:solidFill>
                  <a:srgbClr val="000000"/>
                </a:solidFill>
                <a:latin typeface="Times New Roman" panose="02020603050405020304" pitchFamily="18" charset="0"/>
                <a:ea typeface="Times New Roman" panose="02020603050405020304" pitchFamily="18" charset="0"/>
              </a:endParaRPr>
            </a:p>
          </p:txBody>
        </p:sp>
      </p:grpSp>
      <p:grpSp>
        <p:nvGrpSpPr>
          <p:cNvPr id="8" name="Group 32"/>
          <p:cNvGrpSpPr/>
          <p:nvPr/>
        </p:nvGrpSpPr>
        <p:grpSpPr>
          <a:xfrm>
            <a:off x="334963" y="5681663"/>
            <a:ext cx="8670925" cy="1016000"/>
            <a:chOff x="230" y="3344"/>
            <a:chExt cx="5462" cy="640"/>
          </a:xfrm>
        </p:grpSpPr>
        <p:sp>
          <p:nvSpPr>
            <p:cNvPr id="61466" name="Rectangle 26"/>
            <p:cNvSpPr>
              <a:spLocks noChangeArrowheads="1"/>
            </p:cNvSpPr>
            <p:nvPr/>
          </p:nvSpPr>
          <p:spPr bwMode="auto">
            <a:xfrm>
              <a:off x="230" y="3415"/>
              <a:ext cx="874" cy="553"/>
            </a:xfrm>
            <a:prstGeom prst="rect">
              <a:avLst/>
            </a:prstGeom>
            <a:noFill/>
            <a:ln>
              <a:noFill/>
            </a:ln>
          </p:spPr>
          <p:style>
            <a:lnRef idx="2">
              <a:schemeClr val="accent1"/>
            </a:lnRef>
            <a:fillRef idx="1">
              <a:schemeClr val="lt1"/>
            </a:fillRef>
            <a:effectRef idx="0">
              <a:schemeClr val="accent1"/>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lang="en-AU" altLang="x-none" sz="1700" b="1" dirty="0">
                  <a:solidFill>
                    <a:srgbClr val="FF0000"/>
                  </a:solidFill>
                  <a:latin typeface="Times New Roman" panose="02020603050405020304" pitchFamily="18" charset="0"/>
                  <a:cs typeface="Times New Roman" panose="02020603050405020304" pitchFamily="18" charset="0"/>
                </a:rPr>
                <a:t>Trong thời kỳ xây dựng CNXH</a:t>
              </a:r>
              <a:endParaRPr sz="1700" b="1" dirty="0">
                <a:solidFill>
                  <a:srgbClr val="FF0000"/>
                </a:solidFill>
                <a:latin typeface="Times New Roman" panose="02020603050405020304" pitchFamily="18" charset="0"/>
                <a:ea typeface="Times New Roman" panose="02020603050405020304" pitchFamily="18" charset="0"/>
              </a:endParaRPr>
            </a:p>
          </p:txBody>
        </p:sp>
        <p:sp>
          <p:nvSpPr>
            <p:cNvPr id="19466" name="Rectangle 29"/>
            <p:cNvSpPr>
              <a:spLocks noChangeArrowheads="1"/>
            </p:cNvSpPr>
            <p:nvPr/>
          </p:nvSpPr>
          <p:spPr bwMode="auto">
            <a:xfrm>
              <a:off x="1247" y="3344"/>
              <a:ext cx="4445" cy="640"/>
            </a:xfrm>
            <a:prstGeom prst="rect">
              <a:avLst/>
            </a:prstGeom>
            <a:ln>
              <a:solidFill>
                <a:schemeClr val="accent6">
                  <a:lumMod val="50000"/>
                </a:schemeClr>
              </a:solidFill>
            </a:ln>
          </p:spPr>
          <p:style>
            <a:lnRef idx="2">
              <a:schemeClr val="accent1"/>
            </a:lnRef>
            <a:fillRef idx="1">
              <a:schemeClr val="lt1"/>
            </a:fillRef>
            <a:effectRef idx="0">
              <a:schemeClr val="accent1"/>
            </a:effectRef>
            <a:fontRef idx="minor">
              <a:schemeClr val="dk1"/>
            </a:fontRef>
          </p:style>
          <p:txBody>
            <a:bodyPr anchor="ct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eaLnBrk="1" hangingPunct="1">
                <a:buNone/>
              </a:pPr>
              <a:r>
                <a:rPr lang="en-AU" altLang="x-none" sz="2000" b="1" dirty="0">
                  <a:solidFill>
                    <a:srgbClr val="000000"/>
                  </a:solidFill>
                  <a:latin typeface="Times New Roman" panose="02020603050405020304" pitchFamily="18" charset="0"/>
                  <a:cs typeface="Times New Roman" panose="02020603050405020304" pitchFamily="18" charset="0"/>
                </a:rPr>
                <a:t>Trong thời kỳ nhân dân miền Bắc quá độ lên chủ nghĩa xã hội, Hồ Chí Minh chủ trương xây dựng nền văn hóa có nội dung xã hội chủ nghĩa v</a:t>
              </a:r>
              <a:r>
                <a:rPr lang="en-AU" altLang="x-none" sz="2000" b="1" dirty="0">
                  <a:solidFill>
                    <a:srgbClr val="000000"/>
                  </a:solidFill>
                  <a:latin typeface="Times New Roman" panose="02020603050405020304" pitchFamily="18" charset="0"/>
                  <a:ea typeface="Times New Roman" panose="02020603050405020304" pitchFamily="18" charset="0"/>
                </a:rPr>
                <a:t>à</a:t>
              </a:r>
              <a:r>
                <a:rPr lang="en-AU" altLang="x-none" sz="2000" b="1" dirty="0">
                  <a:solidFill>
                    <a:srgbClr val="000000"/>
                  </a:solidFill>
                  <a:latin typeface="Times New Roman" panose="02020603050405020304" pitchFamily="18" charset="0"/>
                  <a:cs typeface="Times New Roman" panose="02020603050405020304" pitchFamily="18" charset="0"/>
                </a:rPr>
                <a:t> tính chất dân tộc.</a:t>
              </a:r>
              <a:endParaRPr dirty="0">
                <a:solidFill>
                  <a:srgbClr val="000000"/>
                </a:solidFill>
                <a:latin typeface="Times New Roman" panose="02020603050405020304" pitchFamily="18" charset="0"/>
                <a:ea typeface="Times New Roman" panose="02020603050405020304" pitchFamily="18" charset="0"/>
              </a:endParaRPr>
            </a:p>
          </p:txBody>
        </p:sp>
      </p:grpSp>
      <p:cxnSp>
        <p:nvCxnSpPr>
          <p:cNvPr id="39942" name="Straight Connector 1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9" name="Rectangle 1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9944" name="Picture 15"/>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7" name="Rectangle 16"/>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Rectangle 3"/>
          <p:cNvSpPr txBox="1"/>
          <p:nvPr/>
        </p:nvSpPr>
        <p:spPr>
          <a:xfrm>
            <a:off x="3175" y="4800600"/>
            <a:ext cx="8928100" cy="1150938"/>
          </a:xfrm>
          <a:prstGeom prst="rect">
            <a:avLst/>
          </a:prstGeom>
          <a:noFill/>
          <a:ln w="9525">
            <a:noFill/>
          </a:ln>
        </p:spPr>
        <p:txBody>
          <a:bodyPr lIns="91436" tIns="45718" rIns="91436" bIns="45718"/>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41630" lvl="0" indent="-341630" algn="just" eaLnBrk="1" hangingPunct="1">
              <a:spcBef>
                <a:spcPct val="0"/>
              </a:spcBef>
              <a:buFontTx/>
              <a:buNone/>
            </a:pPr>
            <a:r>
              <a:rPr lang="en-AU" altLang="en-US" dirty="0">
                <a:latin typeface="Times New Roman" panose="02020603050405020304" pitchFamily="18" charset="0"/>
                <a:cs typeface="Times New Roman" panose="02020603050405020304" pitchFamily="18" charset="0"/>
              </a:rPr>
              <a:t>+ Đạo đức l</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 nguồn nuôi dưỡng v</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 phát triển con người, như gốc của cây, ngọn nguồn của sông suối</a:t>
            </a:r>
            <a:endParaRPr lang="en-AU" altLang="en-US" dirty="0">
              <a:latin typeface="Times New Roman" panose="02020603050405020304" pitchFamily="18" charset="0"/>
              <a:ea typeface="Times New Roman" panose="02020603050405020304" pitchFamily="18" charset="0"/>
            </a:endParaRPr>
          </a:p>
        </p:txBody>
      </p:sp>
      <p:sp>
        <p:nvSpPr>
          <p:cNvPr id="64516" name="Rectangle 4"/>
          <p:cNvSpPr>
            <a:spLocks noChangeArrowheads="1"/>
          </p:cNvSpPr>
          <p:nvPr/>
        </p:nvSpPr>
        <p:spPr bwMode="auto">
          <a:xfrm>
            <a:off x="212725" y="3708400"/>
            <a:ext cx="8461375" cy="1077913"/>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buNone/>
            </a:pPr>
            <a:r>
              <a:rPr lang="en-AU" altLang="x-none" sz="3200" b="1" i="1" dirty="0">
                <a:solidFill>
                  <a:srgbClr val="002060"/>
                </a:solidFill>
                <a:latin typeface="Times New Roman" panose="02020603050405020304" pitchFamily="18" charset="0"/>
                <a:cs typeface="Times New Roman" panose="02020603050405020304" pitchFamily="18" charset="0"/>
              </a:rPr>
              <a:t>a. Đạo đức l</a:t>
            </a:r>
            <a:r>
              <a:rPr lang="en-AU" altLang="x-none" sz="3200" b="1" i="1" dirty="0">
                <a:solidFill>
                  <a:srgbClr val="002060"/>
                </a:solidFill>
                <a:latin typeface="Times New Roman" panose="02020603050405020304" pitchFamily="18" charset="0"/>
                <a:ea typeface="Times New Roman" panose="02020603050405020304" pitchFamily="18" charset="0"/>
              </a:rPr>
              <a:t>à</a:t>
            </a:r>
            <a:r>
              <a:rPr lang="en-AU" altLang="x-none" sz="3200" b="1" i="1" dirty="0">
                <a:solidFill>
                  <a:srgbClr val="002060"/>
                </a:solidFill>
                <a:latin typeface="Times New Roman" panose="02020603050405020304" pitchFamily="18" charset="0"/>
                <a:cs typeface="Times New Roman" panose="02020603050405020304" pitchFamily="18" charset="0"/>
              </a:rPr>
              <a:t> gốc, l</a:t>
            </a:r>
            <a:r>
              <a:rPr lang="en-AU" altLang="x-none" sz="3200" b="1" i="1" dirty="0">
                <a:solidFill>
                  <a:srgbClr val="002060"/>
                </a:solidFill>
                <a:latin typeface="Times New Roman" panose="02020603050405020304" pitchFamily="18" charset="0"/>
                <a:ea typeface="Times New Roman" panose="02020603050405020304" pitchFamily="18" charset="0"/>
              </a:rPr>
              <a:t>à</a:t>
            </a:r>
            <a:r>
              <a:rPr lang="en-AU" altLang="x-none" sz="3200" b="1" i="1" dirty="0">
                <a:solidFill>
                  <a:srgbClr val="002060"/>
                </a:solidFill>
                <a:latin typeface="Times New Roman" panose="02020603050405020304" pitchFamily="18" charset="0"/>
                <a:cs typeface="Times New Roman" panose="02020603050405020304" pitchFamily="18" charset="0"/>
              </a:rPr>
              <a:t> nền tảng tinh thần của xã hội, của người cách mạng </a:t>
            </a:r>
            <a:endParaRPr sz="3200" b="1" i="1" dirty="0">
              <a:solidFill>
                <a:srgbClr val="002060"/>
              </a:solidFill>
              <a:latin typeface="Times New Roman" panose="02020603050405020304" pitchFamily="18" charset="0"/>
              <a:ea typeface="Times New Roman" panose="02020603050405020304" pitchFamily="18" charset="0"/>
            </a:endParaRPr>
          </a:p>
        </p:txBody>
      </p:sp>
      <p:sp>
        <p:nvSpPr>
          <p:cNvPr id="8" name="Title 1"/>
          <p:cNvSpPr txBox="1"/>
          <p:nvPr/>
        </p:nvSpPr>
        <p:spPr>
          <a:xfrm>
            <a:off x="212725" y="2987675"/>
            <a:ext cx="8686800" cy="476250"/>
          </a:xfrm>
          <a:prstGeom prst="rect">
            <a:avLst/>
          </a:prstGeom>
          <a:solidFill>
            <a:schemeClr val="bg1"/>
          </a:solid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AU" altLang="en-US" sz="2800" b="1" dirty="0">
                <a:solidFill>
                  <a:srgbClr val="C00000"/>
                </a:solidFill>
                <a:latin typeface="Times New Roman" panose="02020603050405020304" pitchFamily="18" charset="0"/>
                <a:cs typeface="Times New Roman" panose="02020603050405020304" pitchFamily="18" charset="0"/>
              </a:rPr>
              <a:t>1. Quan điểm vai trò sức mạnh của đạo đức cách mạng</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10" name="Rectangle 9"/>
          <p:cNvSpPr/>
          <p:nvPr/>
        </p:nvSpPr>
        <p:spPr>
          <a:xfrm>
            <a:off x="-15875" y="1624013"/>
            <a:ext cx="9050338" cy="827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sz="3200" b="1" dirty="0">
                <a:solidFill>
                  <a:srgbClr val="002060"/>
                </a:solidFill>
                <a:latin typeface="Times New Roman" panose="02020603050405020304" pitchFamily="18" charset="0"/>
                <a:cs typeface="Times New Roman" panose="02020603050405020304" pitchFamily="18" charset="0"/>
              </a:rPr>
              <a:t>II. TƯ TƯỞNG HỒ CHÍ MINH VỀ ĐẠO ĐỨC</a:t>
            </a:r>
            <a:endParaRPr sz="3200" b="1" dirty="0">
              <a:solidFill>
                <a:srgbClr val="002060"/>
              </a:solidFill>
              <a:latin typeface="Times New Roman" panose="02020603050405020304" pitchFamily="18" charset="0"/>
              <a:ea typeface="Times New Roman" panose="02020603050405020304" pitchFamily="18" charset="0"/>
            </a:endParaRPr>
          </a:p>
        </p:txBody>
      </p:sp>
      <p:cxnSp>
        <p:nvCxnSpPr>
          <p:cNvPr id="40966" name="Straight Connector 10"/>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2" name="Rectangle 11"/>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0968" name="Picture 10"/>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3" name="Rectangle 12"/>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charRg st="0" end="97"/>
                                            </p:txEl>
                                          </p:spTgt>
                                        </p:tgtEl>
                                        <p:attrNameLst>
                                          <p:attrName>style.visibility</p:attrName>
                                        </p:attrNameLst>
                                      </p:cBhvr>
                                      <p:to>
                                        <p:strVal val="visible"/>
                                      </p:to>
                                    </p:set>
                                    <p:animEffect transition="in" filter="wipe(left)">
                                      <p:cBhvr>
                                        <p:cTn id="7" dur="500"/>
                                        <p:tgtEl>
                                          <p:spTgt spid="9">
                                            <p:txEl>
                                              <p:charRg st="0" end="9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additive="base">
                                        <p:cTn id="12" dur="500" fill="hold"/>
                                        <p:tgtEl>
                                          <p:spTgt spid="8"/>
                                        </p:tgtEl>
                                        <p:attrNameLst>
                                          <p:attrName>ppt_x</p:attrName>
                                        </p:attrNameLst>
                                      </p:cBhvr>
                                      <p:tavLst>
                                        <p:tav tm="0">
                                          <p:val>
                                            <p:strVal val="#ppt_x"/>
                                          </p:val>
                                        </p:tav>
                                        <p:tav tm="100000">
                                          <p:val>
                                            <p:strVal val="#ppt_x"/>
                                          </p:val>
                                        </p:tav>
                                      </p:tavLst>
                                    </p:anim>
                                    <p:anim calcmode="lin" valueType="num">
                                      <p:cBhvr additive="base">
                                        <p:cTn id="13"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Rectangle 3"/>
          <p:cNvSpPr txBox="1"/>
          <p:nvPr/>
        </p:nvSpPr>
        <p:spPr>
          <a:xfrm>
            <a:off x="73025" y="3200400"/>
            <a:ext cx="8308975" cy="3227388"/>
          </a:xfrm>
          <a:prstGeom prst="rect">
            <a:avLst/>
          </a:prstGeom>
          <a:noFill/>
          <a:ln w="9525">
            <a:noFill/>
          </a:ln>
        </p:spPr>
        <p:txBody>
          <a:bodyPr lIns="91436" tIns="45718" rIns="91436" bIns="45718"/>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41630" lvl="0" indent="-341630" algn="just" eaLnBrk="1" hangingPunct="1">
              <a:spcBef>
                <a:spcPct val="0"/>
              </a:spcBef>
              <a:buFontTx/>
              <a:buNone/>
            </a:pPr>
            <a:r>
              <a:rPr lang="en-AU" altLang="en-US" sz="3000" b="1" dirty="0">
                <a:latin typeface="Times New Roman" panose="02020603050405020304" pitchFamily="18" charset="0"/>
                <a:cs typeface="Times New Roman" panose="02020603050405020304" pitchFamily="18" charset="0"/>
              </a:rPr>
              <a:t>- Đạo đức l</a:t>
            </a:r>
            <a:r>
              <a:rPr lang="en-AU" altLang="en-US" sz="3000" b="1" dirty="0">
                <a:latin typeface="Times New Roman" panose="02020603050405020304" pitchFamily="18" charset="0"/>
                <a:ea typeface="Times New Roman" panose="02020603050405020304" pitchFamily="18" charset="0"/>
              </a:rPr>
              <a:t>à</a:t>
            </a:r>
            <a:r>
              <a:rPr lang="en-AU" altLang="en-US" sz="3000" b="1" dirty="0">
                <a:latin typeface="Times New Roman" panose="02020603050405020304" pitchFamily="18" charset="0"/>
                <a:cs typeface="Times New Roman" panose="02020603050405020304" pitchFamily="18" charset="0"/>
              </a:rPr>
              <a:t> gốc của người cách mạng</a:t>
            </a:r>
            <a:endParaRPr lang="en-AU" altLang="en-US" sz="3000" b="1" dirty="0">
              <a:latin typeface="Times New Roman" panose="02020603050405020304" pitchFamily="18" charset="0"/>
              <a:cs typeface="Times New Roman" panose="02020603050405020304" pitchFamily="18" charset="0"/>
            </a:endParaRPr>
          </a:p>
          <a:p>
            <a:pPr marL="341630" lvl="0" indent="-341630" algn="just" eaLnBrk="1" hangingPunct="1">
              <a:spcBef>
                <a:spcPct val="0"/>
              </a:spcBef>
              <a:buFontTx/>
              <a:buNone/>
            </a:pPr>
            <a:r>
              <a:rPr lang="en-AU" altLang="en-US" sz="3000" dirty="0">
                <a:latin typeface="Times New Roman" panose="02020603050405020304" pitchFamily="18" charset="0"/>
                <a:cs typeface="Times New Roman" panose="02020603050405020304" pitchFamily="18" charset="0"/>
              </a:rPr>
              <a:t>+ Trong điều kiện Đảng cầm quyền, Hồ Chí Minh trăn trở với nguy cơ xa rời cuộc sống, xa rời quần chúng, rơi v</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o thoái hóa biến chất của Đảng. Vì vậy, Người yêu cầu Đảng phải l</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 đạo đức, l</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 văn minh.</a:t>
            </a:r>
            <a:endParaRPr lang="en-AU" altLang="en-US" sz="3000" dirty="0">
              <a:latin typeface="Times New Roman" panose="02020603050405020304" pitchFamily="18" charset="0"/>
              <a:ea typeface="Times New Roman" panose="02020603050405020304" pitchFamily="18" charset="0"/>
            </a:endParaRPr>
          </a:p>
        </p:txBody>
      </p:sp>
      <p:sp>
        <p:nvSpPr>
          <p:cNvPr id="5" name="Title 1"/>
          <p:cNvSpPr txBox="1"/>
          <p:nvPr/>
        </p:nvSpPr>
        <p:spPr>
          <a:xfrm>
            <a:off x="3175" y="1828800"/>
            <a:ext cx="8686800" cy="944563"/>
          </a:xfrm>
          <a:prstGeom prst="rect">
            <a:avLst/>
          </a:prstGeom>
          <a:solidFill>
            <a:schemeClr val="bg1"/>
          </a:solid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AU" altLang="en-US" sz="2800" b="1" dirty="0">
                <a:solidFill>
                  <a:srgbClr val="C00000"/>
                </a:solidFill>
                <a:latin typeface="Times New Roman" panose="02020603050405020304" pitchFamily="18" charset="0"/>
                <a:cs typeface="Times New Roman" panose="02020603050405020304" pitchFamily="18" charset="0"/>
              </a:rPr>
              <a:t>1. Quan điểm vai trò sức mạnh của đạo đức cách mạng</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cxnSp>
        <p:nvCxnSpPr>
          <p:cNvPr id="41988"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1990"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charRg st="0" end="37"/>
                                            </p:txEl>
                                          </p:spTgt>
                                        </p:tgtEl>
                                        <p:attrNameLst>
                                          <p:attrName>style.visibility</p:attrName>
                                        </p:attrNameLst>
                                      </p:cBhvr>
                                      <p:to>
                                        <p:strVal val="visible"/>
                                      </p:to>
                                    </p:set>
                                    <p:animEffect transition="in" filter="wipe(left)">
                                      <p:cBhvr>
                                        <p:cTn id="7" dur="500"/>
                                        <p:tgtEl>
                                          <p:spTgt spid="9">
                                            <p:txEl>
                                              <p:charRg st="0" end="37"/>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charRg st="37" end="236"/>
                                            </p:txEl>
                                          </p:spTgt>
                                        </p:tgtEl>
                                        <p:attrNameLst>
                                          <p:attrName>style.visibility</p:attrName>
                                        </p:attrNameLst>
                                      </p:cBhvr>
                                      <p:to>
                                        <p:strVal val="visible"/>
                                      </p:to>
                                    </p:set>
                                    <p:animEffect transition="in" filter="wipe(left)">
                                      <p:cBhvr>
                                        <p:cTn id="12" dur="500"/>
                                        <p:tgtEl>
                                          <p:spTgt spid="9">
                                            <p:txEl>
                                              <p:charRg st="37" end="236"/>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Content Placeholder 2"/>
          <p:cNvSpPr>
            <a:spLocks noGrp="1"/>
          </p:cNvSpPr>
          <p:nvPr>
            <p:ph idx="1"/>
          </p:nvPr>
        </p:nvSpPr>
        <p:spPr>
          <a:xfrm>
            <a:off x="211138" y="3657600"/>
            <a:ext cx="8672512" cy="2570163"/>
          </a:xfrm>
          <a:ln/>
        </p:spPr>
        <p:txBody>
          <a:bodyPr vert="horz" wrap="square" lIns="91440" tIns="45720" rIns="91440" bIns="45720" anchor="t" anchorCtr="0"/>
          <a:p>
            <a:pPr marL="0" indent="0" algn="just">
              <a:buFontTx/>
              <a:buNone/>
            </a:pPr>
            <a:r>
              <a:rPr lang="en-AU" altLang="en-US" dirty="0">
                <a:latin typeface="Times New Roman" panose="02020603050405020304" pitchFamily="18" charset="0"/>
                <a:cs typeface="Times New Roman" panose="02020603050405020304" pitchFamily="18" charset="0"/>
              </a:rPr>
              <a:t>Tư tưởng đạo đức Hồ Chí Minh l</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 đạo đức trong h</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nh động, lấy hiệu quả thực tế l</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m thước đo. Do vậy, Người luôn đặt đạo đức bên cạnh t</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i năng, gắn đức với t</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i, lời nói đi đôi với việc l</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m</a:t>
            </a:r>
            <a:r>
              <a:rPr lang="en-AU" altLang="en-US" dirty="0">
                <a:latin typeface="Times New Roman" panose="02020603050405020304" pitchFamily="18" charset="0"/>
                <a:ea typeface="Times New Roman" panose="02020603050405020304" pitchFamily="18" charset="0"/>
              </a:rPr>
              <a:t>…</a:t>
            </a:r>
            <a:endParaRPr lang="en-AU" altLang="en-US" dirty="0">
              <a:latin typeface="Times New Roman" panose="02020603050405020304" pitchFamily="18" charset="0"/>
              <a:ea typeface="Times New Roman" panose="02020603050405020304" pitchFamily="18" charset="0"/>
            </a:endParaRPr>
          </a:p>
        </p:txBody>
      </p:sp>
      <p:sp>
        <p:nvSpPr>
          <p:cNvPr id="5" name="Rectangle 4"/>
          <p:cNvSpPr>
            <a:spLocks noChangeArrowheads="1"/>
          </p:cNvSpPr>
          <p:nvPr/>
        </p:nvSpPr>
        <p:spPr bwMode="auto">
          <a:xfrm>
            <a:off x="533400" y="1981200"/>
            <a:ext cx="7519988" cy="1077913"/>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lgn="ctr">
              <a:buNone/>
            </a:pPr>
            <a:r>
              <a:rPr lang="en-AU" altLang="x-none" sz="3200" b="1" i="1" dirty="0">
                <a:solidFill>
                  <a:srgbClr val="002060"/>
                </a:solidFill>
                <a:latin typeface="Times New Roman" panose="02020603050405020304" pitchFamily="18" charset="0"/>
                <a:cs typeface="Times New Roman" panose="02020603050405020304" pitchFamily="18" charset="0"/>
              </a:rPr>
              <a:t>a. Đạo đức l</a:t>
            </a:r>
            <a:r>
              <a:rPr lang="en-AU" altLang="x-none" sz="3200" b="1" i="1" dirty="0">
                <a:solidFill>
                  <a:srgbClr val="002060"/>
                </a:solidFill>
                <a:latin typeface="Times New Roman" panose="02020603050405020304" pitchFamily="18" charset="0"/>
                <a:ea typeface="Times New Roman" panose="02020603050405020304" pitchFamily="18" charset="0"/>
              </a:rPr>
              <a:t>à</a:t>
            </a:r>
            <a:r>
              <a:rPr lang="en-AU" altLang="x-none" sz="3200" b="1" i="1" dirty="0">
                <a:solidFill>
                  <a:srgbClr val="002060"/>
                </a:solidFill>
                <a:latin typeface="Times New Roman" panose="02020603050405020304" pitchFamily="18" charset="0"/>
                <a:cs typeface="Times New Roman" panose="02020603050405020304" pitchFamily="18" charset="0"/>
              </a:rPr>
              <a:t> gốc, l</a:t>
            </a:r>
            <a:r>
              <a:rPr lang="en-AU" altLang="x-none" sz="3200" b="1" i="1" dirty="0">
                <a:solidFill>
                  <a:srgbClr val="002060"/>
                </a:solidFill>
                <a:latin typeface="Times New Roman" panose="02020603050405020304" pitchFamily="18" charset="0"/>
                <a:ea typeface="Times New Roman" panose="02020603050405020304" pitchFamily="18" charset="0"/>
              </a:rPr>
              <a:t>à</a:t>
            </a:r>
            <a:r>
              <a:rPr lang="en-AU" altLang="x-none" sz="3200" b="1" i="1" dirty="0">
                <a:solidFill>
                  <a:srgbClr val="002060"/>
                </a:solidFill>
                <a:latin typeface="Times New Roman" panose="02020603050405020304" pitchFamily="18" charset="0"/>
                <a:cs typeface="Times New Roman" panose="02020603050405020304" pitchFamily="18" charset="0"/>
              </a:rPr>
              <a:t> nền tảng tinh thần của xã hội, của người cách mạng </a:t>
            </a:r>
            <a:endParaRPr sz="3200" b="1" i="1" dirty="0">
              <a:solidFill>
                <a:srgbClr val="002060"/>
              </a:solidFill>
              <a:latin typeface="Times New Roman" panose="02020603050405020304" pitchFamily="18" charset="0"/>
              <a:ea typeface="Times New Roman" panose="02020603050405020304" pitchFamily="18" charset="0"/>
            </a:endParaRPr>
          </a:p>
        </p:txBody>
      </p:sp>
      <p:cxnSp>
        <p:nvCxnSpPr>
          <p:cNvPr id="43012"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3014" name="Picture 8"/>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0" name="Rectangle 9"/>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xEl>
                                              <p:charRg st="0" end="18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Rectangle 3"/>
          <p:cNvSpPr txBox="1"/>
          <p:nvPr/>
        </p:nvSpPr>
        <p:spPr>
          <a:xfrm>
            <a:off x="142875" y="3429000"/>
            <a:ext cx="8750300" cy="3168650"/>
          </a:xfrm>
          <a:prstGeom prst="rect">
            <a:avLst/>
          </a:prstGeom>
          <a:noFill/>
          <a:ln w="9525">
            <a:noFill/>
          </a:ln>
        </p:spPr>
        <p:txBody>
          <a:bodyPr lIns="91436" tIns="45718" rIns="91436" bIns="45718"/>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eaLnBrk="1" hangingPunct="1">
              <a:spcBef>
                <a:spcPct val="0"/>
              </a:spcBef>
              <a:buFontTx/>
              <a:buNone/>
            </a:pPr>
            <a:r>
              <a:rPr lang="en-AU" altLang="en-US" sz="2800" b="1" dirty="0">
                <a:latin typeface="Times New Roman" panose="02020603050405020304" pitchFamily="18" charset="0"/>
                <a:cs typeface="Times New Roman" panose="02020603050405020304" pitchFamily="18" charset="0"/>
              </a:rPr>
              <a:t>- </a:t>
            </a:r>
            <a:r>
              <a:rPr lang="en-AU" altLang="en-US" sz="2800" dirty="0">
                <a:latin typeface="Times New Roman" panose="02020603050405020304" pitchFamily="18" charset="0"/>
                <a:cs typeface="Times New Roman" panose="02020603050405020304" pitchFamily="18" charset="0"/>
              </a:rPr>
              <a:t>Sức hấp dẫn của chủ nghĩa xã hội l</a:t>
            </a:r>
            <a:r>
              <a:rPr lang="en-AU" altLang="en-US" sz="2800" dirty="0">
                <a:latin typeface="Times New Roman" panose="02020603050405020304" pitchFamily="18" charset="0"/>
                <a:ea typeface="Times New Roman" panose="02020603050405020304" pitchFamily="18" charset="0"/>
              </a:rPr>
              <a:t>à</a:t>
            </a:r>
            <a:r>
              <a:rPr lang="en-AU" altLang="en-US" sz="2800" dirty="0">
                <a:latin typeface="Times New Roman" panose="02020603050405020304" pitchFamily="18" charset="0"/>
                <a:cs typeface="Times New Roman" panose="02020603050405020304" pitchFamily="18" charset="0"/>
              </a:rPr>
              <a:t> ở những giá trị đạo đức cao đẹp, ở phẩm chất của những người cộng sản ưu tú, bằng tấm gương sống v</a:t>
            </a:r>
            <a:r>
              <a:rPr lang="en-AU" altLang="en-US" sz="2800" dirty="0">
                <a:latin typeface="Times New Roman" panose="02020603050405020304" pitchFamily="18" charset="0"/>
                <a:ea typeface="Times New Roman" panose="02020603050405020304" pitchFamily="18" charset="0"/>
              </a:rPr>
              <a:t>à</a:t>
            </a:r>
            <a:r>
              <a:rPr lang="en-AU" altLang="en-US" sz="2800" dirty="0">
                <a:latin typeface="Times New Roman" panose="02020603050405020304" pitchFamily="18" charset="0"/>
                <a:cs typeface="Times New Roman" panose="02020603050405020304" pitchFamily="18" charset="0"/>
              </a:rPr>
              <a:t> h</a:t>
            </a:r>
            <a:r>
              <a:rPr lang="en-AU" altLang="en-US" sz="2800" dirty="0">
                <a:latin typeface="Times New Roman" panose="02020603050405020304" pitchFamily="18" charset="0"/>
                <a:ea typeface="Times New Roman" panose="02020603050405020304" pitchFamily="18" charset="0"/>
              </a:rPr>
              <a:t>à</a:t>
            </a:r>
            <a:r>
              <a:rPr lang="en-AU" altLang="en-US" sz="2800" dirty="0">
                <a:latin typeface="Times New Roman" panose="02020603050405020304" pitchFamily="18" charset="0"/>
                <a:cs typeface="Times New Roman" panose="02020603050405020304" pitchFamily="18" charset="0"/>
              </a:rPr>
              <a:t>nh động của mình, chiến đấu cho lý tưởng xã hội chủ nghĩa th</a:t>
            </a:r>
            <a:r>
              <a:rPr lang="en-AU" altLang="en-US" sz="2800" dirty="0">
                <a:latin typeface="Times New Roman" panose="02020603050405020304" pitchFamily="18" charset="0"/>
                <a:ea typeface="Times New Roman" panose="02020603050405020304" pitchFamily="18" charset="0"/>
              </a:rPr>
              <a:t>à</a:t>
            </a:r>
            <a:r>
              <a:rPr lang="en-AU" altLang="en-US" sz="2800" dirty="0">
                <a:latin typeface="Times New Roman" panose="02020603050405020304" pitchFamily="18" charset="0"/>
                <a:cs typeface="Times New Roman" panose="02020603050405020304" pitchFamily="18" charset="0"/>
              </a:rPr>
              <a:t>nh hiện thực. </a:t>
            </a:r>
            <a:endParaRPr lang="en-AU" altLang="en-US" sz="2800" dirty="0">
              <a:latin typeface="Times New Roman" panose="02020603050405020304" pitchFamily="18" charset="0"/>
              <a:cs typeface="Times New Roman" panose="02020603050405020304" pitchFamily="18" charset="0"/>
            </a:endParaRPr>
          </a:p>
          <a:p>
            <a:pPr marL="0" lvl="0" indent="0" algn="just" eaLnBrk="1" hangingPunct="1">
              <a:spcBef>
                <a:spcPct val="0"/>
              </a:spcBef>
              <a:buNone/>
            </a:pPr>
            <a:endParaRPr lang="en-AU" altLang="en-US" sz="2800" dirty="0">
              <a:latin typeface="Times New Roman" panose="02020603050405020304" pitchFamily="18" charset="0"/>
              <a:ea typeface="Times New Roman" panose="02020603050405020304" pitchFamily="18" charset="0"/>
            </a:endParaRPr>
          </a:p>
        </p:txBody>
      </p:sp>
      <p:sp>
        <p:nvSpPr>
          <p:cNvPr id="67587" name="Rectangle 3"/>
          <p:cNvSpPr>
            <a:spLocks noChangeArrowheads="1"/>
          </p:cNvSpPr>
          <p:nvPr/>
        </p:nvSpPr>
        <p:spPr bwMode="auto">
          <a:xfrm>
            <a:off x="457200" y="2481263"/>
            <a:ext cx="7883525" cy="954088"/>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buNone/>
            </a:pPr>
            <a:r>
              <a:rPr lang="en-AU" altLang="x-none" sz="2800" b="1" dirty="0">
                <a:solidFill>
                  <a:srgbClr val="002060"/>
                </a:solidFill>
                <a:latin typeface="Times New Roman" panose="02020603050405020304" pitchFamily="18" charset="0"/>
                <a:cs typeface="Times New Roman" panose="02020603050405020304" pitchFamily="18" charset="0"/>
              </a:rPr>
              <a:t>b. </a:t>
            </a:r>
            <a:r>
              <a:rPr lang="en-AU" altLang="en-US" sz="2800" b="1" dirty="0">
                <a:solidFill>
                  <a:srgbClr val="002060"/>
                </a:solidFill>
                <a:latin typeface="Times New Roman" panose="02020603050405020304" pitchFamily="18" charset="0"/>
                <a:cs typeface="Times New Roman" panose="02020603050405020304" pitchFamily="18" charset="0"/>
              </a:rPr>
              <a:t>Đạo đức l</a:t>
            </a:r>
            <a:r>
              <a:rPr lang="en-AU" altLang="en-US" sz="2800" b="1" dirty="0">
                <a:solidFill>
                  <a:srgbClr val="002060"/>
                </a:solidFill>
                <a:latin typeface="Times New Roman" panose="02020603050405020304" pitchFamily="18" charset="0"/>
                <a:ea typeface="Times New Roman" panose="02020603050405020304" pitchFamily="18" charset="0"/>
              </a:rPr>
              <a:t>à</a:t>
            </a:r>
            <a:r>
              <a:rPr lang="en-AU" altLang="en-US" sz="2800" b="1" dirty="0">
                <a:solidFill>
                  <a:srgbClr val="002060"/>
                </a:solidFill>
                <a:latin typeface="Times New Roman" panose="02020603050405020304" pitchFamily="18" charset="0"/>
                <a:cs typeface="Times New Roman" panose="02020603050405020304" pitchFamily="18" charset="0"/>
              </a:rPr>
              <a:t> nhân tố tạo nên sức hấp dẫn của chủ nghĩa xã hội</a:t>
            </a:r>
            <a:endParaRPr sz="2800" b="1" dirty="0">
              <a:solidFill>
                <a:srgbClr val="002060"/>
              </a:solidFill>
              <a:latin typeface="Times New Roman" panose="02020603050405020304" pitchFamily="18" charset="0"/>
              <a:ea typeface="Times New Roman" panose="02020603050405020304" pitchFamily="18" charset="0"/>
            </a:endParaRPr>
          </a:p>
        </p:txBody>
      </p:sp>
      <p:sp>
        <p:nvSpPr>
          <p:cNvPr id="5" name="Title 1"/>
          <p:cNvSpPr txBox="1"/>
          <p:nvPr/>
        </p:nvSpPr>
        <p:spPr>
          <a:xfrm>
            <a:off x="304800" y="1619250"/>
            <a:ext cx="8686800" cy="774700"/>
          </a:xfrm>
          <a:prstGeom prst="rect">
            <a:avLst/>
          </a:prstGeom>
          <a:solidFill>
            <a:schemeClr val="bg1"/>
          </a:solid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AU" altLang="en-US" sz="2800" b="1" dirty="0">
                <a:solidFill>
                  <a:srgbClr val="C00000"/>
                </a:solidFill>
                <a:latin typeface="Times New Roman" panose="02020603050405020304" pitchFamily="18" charset="0"/>
                <a:cs typeface="Times New Roman" panose="02020603050405020304" pitchFamily="18" charset="0"/>
              </a:rPr>
              <a:t>1. Quan điểm vai trò sức mạnh của đạo đức cách mạng</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cxnSp>
        <p:nvCxnSpPr>
          <p:cNvPr id="44037"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4039" name="Picture 10"/>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2" name="Rectangle 11"/>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charRg st="0" end="216"/>
                                            </p:txEl>
                                          </p:spTgt>
                                        </p:tgtEl>
                                        <p:attrNameLst>
                                          <p:attrName>style.visibility</p:attrName>
                                        </p:attrNameLst>
                                      </p:cBhvr>
                                      <p:to>
                                        <p:strVal val="visible"/>
                                      </p:to>
                                    </p:set>
                                    <p:animEffect transition="in" filter="wipe(left)">
                                      <p:cBhvr>
                                        <p:cTn id="7" dur="500"/>
                                        <p:tgtEl>
                                          <p:spTgt spid="9">
                                            <p:txEl>
                                              <p:charRg st="0" end="216"/>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500" fill="hold"/>
                                        <p:tgtEl>
                                          <p:spTgt spid="5"/>
                                        </p:tgtEl>
                                        <p:attrNameLst>
                                          <p:attrName>ppt_x</p:attrName>
                                        </p:attrNameLst>
                                      </p:cBhvr>
                                      <p:tavLst>
                                        <p:tav tm="0">
                                          <p:val>
                                            <p:strVal val="#ppt_x"/>
                                          </p:val>
                                        </p:tav>
                                        <p:tav tm="100000">
                                          <p:val>
                                            <p:strVal val="#ppt_x"/>
                                          </p:val>
                                        </p:tav>
                                      </p:tavLst>
                                    </p:anim>
                                    <p:anim calcmode="lin" valueType="num">
                                      <p:cBhvr additive="base">
                                        <p:cTn id="13"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3" name="Group 54"/>
          <p:cNvGrpSpPr/>
          <p:nvPr/>
        </p:nvGrpSpPr>
        <p:grpSpPr>
          <a:xfrm>
            <a:off x="927100" y="2901950"/>
            <a:ext cx="6777038" cy="990600"/>
            <a:chOff x="1191" y="1344"/>
            <a:chExt cx="2754" cy="624"/>
          </a:xfrm>
        </p:grpSpPr>
        <p:sp>
          <p:nvSpPr>
            <p:cNvPr id="45074" name="Rectangle 9"/>
            <p:cNvSpPr/>
            <p:nvPr/>
          </p:nvSpPr>
          <p:spPr>
            <a:xfrm rot="3419336">
              <a:off x="1216" y="1361"/>
              <a:ext cx="582" cy="632"/>
            </a:xfrm>
            <a:prstGeom prst="rect">
              <a:avLst/>
            </a:prstGeom>
            <a:gradFill rotWithShape="1">
              <a:gsLst>
                <a:gs pos="0">
                  <a:schemeClr val="accent1"/>
                </a:gs>
                <a:gs pos="100000">
                  <a:srgbClr val="005E47"/>
                </a:gs>
              </a:gsLst>
              <a:lin ang="5400000" scaled="1"/>
              <a:tileRect/>
            </a:gradFill>
            <a:ln w="9525" cap="flat" cmpd="sng">
              <a:prstDash val="solid"/>
              <a:miter/>
              <a:headEnd type="none" w="med" len="med"/>
              <a:tailEnd type="none" w="med" len="med"/>
            </a:ln>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rot="10800000" vert="eaVert" wrap="none" anchor="ctr" anchorCtr="0">
              <a:flatTx/>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Times New Roman" panose="02020603050405020304" pitchFamily="18" charset="0"/>
                <a:ea typeface="Times New Roman" panose="02020603050405020304" pitchFamily="18" charset="0"/>
              </a:endParaRPr>
            </a:p>
          </p:txBody>
        </p:sp>
        <p:grpSp>
          <p:nvGrpSpPr>
            <p:cNvPr id="45075" name="Group 10"/>
            <p:cNvGrpSpPr/>
            <p:nvPr/>
          </p:nvGrpSpPr>
          <p:grpSpPr>
            <a:xfrm>
              <a:off x="1823" y="1469"/>
              <a:ext cx="588" cy="83"/>
              <a:chOff x="2003" y="3439"/>
              <a:chExt cx="468" cy="244"/>
            </a:xfrm>
          </p:grpSpPr>
          <p:sp>
            <p:nvSpPr>
              <p:cNvPr id="45086" name="Oval 11"/>
              <p:cNvSpPr/>
              <p:nvPr/>
            </p:nvSpPr>
            <p:spPr>
              <a:xfrm>
                <a:off x="2003" y="3439"/>
                <a:ext cx="79" cy="242"/>
              </a:xfrm>
              <a:prstGeom prst="ellipse">
                <a:avLst/>
              </a:prstGeom>
              <a:gradFill rotWithShape="0">
                <a:gsLst>
                  <a:gs pos="0">
                    <a:srgbClr val="767676"/>
                  </a:gs>
                  <a:gs pos="50000">
                    <a:srgbClr val="FFFFFF"/>
                  </a:gs>
                  <a:gs pos="100000">
                    <a:srgbClr val="767676"/>
                  </a:gs>
                </a:gsLst>
                <a:lin ang="5400000" scaled="1"/>
                <a:tileRect/>
              </a:gra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Times New Roman" panose="02020603050405020304" pitchFamily="18" charset="0"/>
                  <a:ea typeface="Times New Roman" panose="02020603050405020304" pitchFamily="18" charset="0"/>
                </a:endParaRPr>
              </a:p>
            </p:txBody>
          </p:sp>
          <p:sp>
            <p:nvSpPr>
              <p:cNvPr id="45087" name="Rectangle 12"/>
              <p:cNvSpPr/>
              <p:nvPr/>
            </p:nvSpPr>
            <p:spPr>
              <a:xfrm>
                <a:off x="2048" y="3441"/>
                <a:ext cx="388" cy="242"/>
              </a:xfrm>
              <a:prstGeom prst="rect">
                <a:avLst/>
              </a:prstGeom>
              <a:gradFill rotWithShape="0">
                <a:gsLst>
                  <a:gs pos="0">
                    <a:srgbClr val="767676"/>
                  </a:gs>
                  <a:gs pos="50000">
                    <a:srgbClr val="FFFFFF"/>
                  </a:gs>
                  <a:gs pos="100000">
                    <a:srgbClr val="767676"/>
                  </a:gs>
                </a:gsLst>
                <a:lin ang="5400000" scaled="1"/>
                <a:tileRect/>
              </a:gra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Times New Roman" panose="02020603050405020304" pitchFamily="18" charset="0"/>
                  <a:ea typeface="Times New Roman" panose="02020603050405020304" pitchFamily="18" charset="0"/>
                </a:endParaRPr>
              </a:p>
            </p:txBody>
          </p:sp>
          <p:sp>
            <p:nvSpPr>
              <p:cNvPr id="21517" name="Oval 13"/>
              <p:cNvSpPr>
                <a:spLocks noChangeArrowheads="1"/>
              </p:cNvSpPr>
              <p:nvPr/>
            </p:nvSpPr>
            <p:spPr bwMode="gray">
              <a:xfrm>
                <a:off x="2400" y="3442"/>
                <a:ext cx="71" cy="235"/>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21518" name="Oval 14"/>
              <p:cNvSpPr>
                <a:spLocks noChangeArrowheads="1"/>
              </p:cNvSpPr>
              <p:nvPr/>
            </p:nvSpPr>
            <p:spPr bwMode="gray">
              <a:xfrm>
                <a:off x="2438" y="3518"/>
                <a:ext cx="20" cy="71"/>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grpSp>
        <p:sp>
          <p:nvSpPr>
            <p:cNvPr id="45076" name="Rectangle 15"/>
            <p:cNvSpPr/>
            <p:nvPr/>
          </p:nvSpPr>
          <p:spPr>
            <a:xfrm rot="3419336">
              <a:off x="2300" y="1319"/>
              <a:ext cx="582" cy="632"/>
            </a:xfrm>
            <a:prstGeom prst="rect">
              <a:avLst/>
            </a:prstGeom>
            <a:gradFill rotWithShape="1">
              <a:gsLst>
                <a:gs pos="0">
                  <a:schemeClr val="accent2"/>
                </a:gs>
                <a:gs pos="100000">
                  <a:srgbClr val="18185E"/>
                </a:gs>
              </a:gsLst>
              <a:lin ang="5400000" scaled="1"/>
              <a:tileRect/>
            </a:gradFill>
            <a:ln w="9525" cap="flat" cmpd="sng">
              <a:prstDash val="solid"/>
              <a:miter/>
              <a:headEnd type="none" w="med" len="med"/>
              <a:tailEnd type="none" w="med" len="med"/>
            </a:ln>
            <a:scene3d>
              <a:camera prst="legacyPerspectiveFront">
                <a:rot lat="0" lon="1500000" rev="0"/>
              </a:camera>
              <a:lightRig rig="legacyFlat4" dir="b"/>
            </a:scene3d>
            <a:sp3d extrusionH="887400" prstMaterial="legacyMatte">
              <a:bevelT w="13500" h="13500" prst="angle"/>
              <a:bevelB w="13500" h="13500" prst="angle"/>
              <a:extrusionClr>
                <a:schemeClr val="accent2"/>
              </a:extrusionClr>
            </a:sp3d>
          </p:spPr>
          <p:txBody>
            <a:bodyPr rot="10800000" vert="eaVert" wrap="none" anchor="ctr" anchorCtr="0">
              <a:flatTx/>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Times New Roman" panose="02020603050405020304" pitchFamily="18" charset="0"/>
                <a:ea typeface="Times New Roman" panose="02020603050405020304" pitchFamily="18" charset="0"/>
              </a:endParaRPr>
            </a:p>
          </p:txBody>
        </p:sp>
        <p:grpSp>
          <p:nvGrpSpPr>
            <p:cNvPr id="45077" name="Group 16"/>
            <p:cNvGrpSpPr/>
            <p:nvPr/>
          </p:nvGrpSpPr>
          <p:grpSpPr>
            <a:xfrm>
              <a:off x="2908" y="1469"/>
              <a:ext cx="587" cy="83"/>
              <a:chOff x="2003" y="3439"/>
              <a:chExt cx="468" cy="244"/>
            </a:xfrm>
          </p:grpSpPr>
          <p:sp>
            <p:nvSpPr>
              <p:cNvPr id="45082" name="Oval 17"/>
              <p:cNvSpPr/>
              <p:nvPr/>
            </p:nvSpPr>
            <p:spPr>
              <a:xfrm>
                <a:off x="2003" y="3439"/>
                <a:ext cx="79" cy="242"/>
              </a:xfrm>
              <a:prstGeom prst="ellipse">
                <a:avLst/>
              </a:prstGeom>
              <a:gradFill rotWithShape="0">
                <a:gsLst>
                  <a:gs pos="0">
                    <a:srgbClr val="767676"/>
                  </a:gs>
                  <a:gs pos="50000">
                    <a:srgbClr val="FFFFFF"/>
                  </a:gs>
                  <a:gs pos="100000">
                    <a:srgbClr val="767676"/>
                  </a:gs>
                </a:gsLst>
                <a:lin ang="5400000" scaled="1"/>
                <a:tileRect/>
              </a:gra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Times New Roman" panose="02020603050405020304" pitchFamily="18" charset="0"/>
                  <a:ea typeface="Times New Roman" panose="02020603050405020304" pitchFamily="18" charset="0"/>
                </a:endParaRPr>
              </a:p>
            </p:txBody>
          </p:sp>
          <p:sp>
            <p:nvSpPr>
              <p:cNvPr id="45083" name="Rectangle 18"/>
              <p:cNvSpPr/>
              <p:nvPr/>
            </p:nvSpPr>
            <p:spPr>
              <a:xfrm>
                <a:off x="2048" y="3441"/>
                <a:ext cx="388" cy="242"/>
              </a:xfrm>
              <a:prstGeom prst="rect">
                <a:avLst/>
              </a:prstGeom>
              <a:gradFill rotWithShape="0">
                <a:gsLst>
                  <a:gs pos="0">
                    <a:srgbClr val="767676"/>
                  </a:gs>
                  <a:gs pos="50000">
                    <a:srgbClr val="FFFFFF"/>
                  </a:gs>
                  <a:gs pos="100000">
                    <a:srgbClr val="767676"/>
                  </a:gs>
                </a:gsLst>
                <a:lin ang="5400000" scaled="1"/>
                <a:tileRect/>
              </a:gra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Times New Roman" panose="02020603050405020304" pitchFamily="18" charset="0"/>
                  <a:ea typeface="Times New Roman" panose="02020603050405020304" pitchFamily="18" charset="0"/>
                </a:endParaRPr>
              </a:p>
            </p:txBody>
          </p:sp>
          <p:sp>
            <p:nvSpPr>
              <p:cNvPr id="21523" name="Oval 19"/>
              <p:cNvSpPr>
                <a:spLocks noChangeArrowheads="1"/>
              </p:cNvSpPr>
              <p:nvPr/>
            </p:nvSpPr>
            <p:spPr bwMode="gray">
              <a:xfrm>
                <a:off x="2400" y="3442"/>
                <a:ext cx="71" cy="235"/>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12700">
                <a:solidFill>
                  <a:schemeClr val="bg1"/>
                </a:solid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sp>
            <p:nvSpPr>
              <p:cNvPr id="21524" name="Oval 20"/>
              <p:cNvSpPr>
                <a:spLocks noChangeArrowheads="1"/>
              </p:cNvSpPr>
              <p:nvPr/>
            </p:nvSpPr>
            <p:spPr bwMode="gray">
              <a:xfrm>
                <a:off x="2438" y="3518"/>
                <a:ext cx="20" cy="71"/>
              </a:xfrm>
              <a:prstGeom prst="ellipse">
                <a:avLst/>
              </a:prstGeom>
              <a:gradFill rotWithShape="0">
                <a:gsLst>
                  <a:gs pos="0">
                    <a:schemeClr val="bg1">
                      <a:gamma/>
                      <a:shade val="46275"/>
                      <a:invGamma/>
                    </a:schemeClr>
                  </a:gs>
                  <a:gs pos="50000">
                    <a:schemeClr val="bg1"/>
                  </a:gs>
                  <a:gs pos="100000">
                    <a:schemeClr val="bg1">
                      <a:gamma/>
                      <a:shade val="46275"/>
                      <a:invGamma/>
                    </a:schemeClr>
                  </a:gs>
                </a:gsLst>
                <a:lin ang="5400000" scaled="1"/>
              </a:gradFill>
              <a:ln w="9525">
                <a:noFill/>
                <a:round/>
              </a:ln>
              <a:effectLst/>
            </p:spPr>
            <p:txBody>
              <a:bodyPr wrap="none" anchor="ct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tx1"/>
                  </a:solidFill>
                  <a:effectLst/>
                  <a:uLnTx/>
                  <a:uFillTx/>
                  <a:latin typeface="Times New Roman" panose="02020603050405020304" pitchFamily="18" charset="0"/>
                  <a:ea typeface="+mn-ea"/>
                  <a:cs typeface="Times New Roman" panose="02020603050405020304" pitchFamily="18" charset="0"/>
                </a:endParaRPr>
              </a:p>
            </p:txBody>
          </p:sp>
        </p:grpSp>
        <p:sp>
          <p:nvSpPr>
            <p:cNvPr id="45078" name="Rectangle 21"/>
            <p:cNvSpPr/>
            <p:nvPr/>
          </p:nvSpPr>
          <p:spPr>
            <a:xfrm rot="3419336">
              <a:off x="3337" y="1318"/>
              <a:ext cx="582" cy="633"/>
            </a:xfrm>
            <a:prstGeom prst="rect">
              <a:avLst/>
            </a:prstGeom>
            <a:gradFill rotWithShape="1">
              <a:gsLst>
                <a:gs pos="0">
                  <a:schemeClr val="accent1"/>
                </a:gs>
                <a:gs pos="100000">
                  <a:srgbClr val="005E47"/>
                </a:gs>
              </a:gsLst>
              <a:lin ang="5400000" scaled="1"/>
              <a:tileRect/>
            </a:gradFill>
            <a:ln w="9525" cap="flat" cmpd="sng">
              <a:prstDash val="solid"/>
              <a:miter/>
              <a:headEnd type="none" w="med" len="med"/>
              <a:tailEnd type="none" w="med" len="med"/>
            </a:ln>
            <a:scene3d>
              <a:camera prst="legacyPerspectiveFront">
                <a:rot lat="0" lon="1500000" rev="0"/>
              </a:camera>
              <a:lightRig rig="legacyFlat4" dir="b"/>
            </a:scene3d>
            <a:sp3d extrusionH="887400" prstMaterial="legacyMatte">
              <a:bevelT w="13500" h="13500" prst="angle"/>
              <a:bevelB w="13500" h="13500" prst="angle"/>
              <a:extrusionClr>
                <a:schemeClr val="accent1"/>
              </a:extrusionClr>
            </a:sp3d>
          </p:spPr>
          <p:txBody>
            <a:bodyPr rot="10800000" vert="eaVert" wrap="none" anchor="ctr" anchorCtr="0">
              <a:flatTx/>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Times New Roman" panose="02020603050405020304" pitchFamily="18" charset="0"/>
                <a:ea typeface="Times New Roman" panose="02020603050405020304" pitchFamily="18" charset="0"/>
              </a:endParaRPr>
            </a:p>
          </p:txBody>
        </p:sp>
        <p:sp>
          <p:nvSpPr>
            <p:cNvPr id="21532" name="Rectangle 28"/>
            <p:cNvSpPr>
              <a:spLocks noChangeArrowheads="1"/>
            </p:cNvSpPr>
            <p:nvPr/>
          </p:nvSpPr>
          <p:spPr bwMode="gray">
            <a:xfrm>
              <a:off x="1383" y="1459"/>
              <a:ext cx="191" cy="368"/>
            </a:xfrm>
            <a:prstGeom prst="rect">
              <a:avLst/>
            </a:prstGeom>
            <a:noFill/>
            <a:ln w="9525">
              <a:noFill/>
              <a:miter lim="800000"/>
            </a:ln>
            <a:effectLst/>
          </p:spPr>
          <p:txBody>
            <a:bodyPr wrap="none" lIns="91416" tIns="45708" rIns="91416" bIns="45708">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0" normalizeH="0" baseline="0" noProof="0">
                  <a:ln>
                    <a:noFill/>
                  </a:ln>
                  <a:solidFill>
                    <a:srgbClr val="800080"/>
                  </a:solidFill>
                  <a:effectLst>
                    <a:outerShdw blurRad="38100" dist="38100" dir="2700000" algn="tl">
                      <a:srgbClr val="C0C0C0"/>
                    </a:outerShdw>
                  </a:effectLst>
                  <a:uLnTx/>
                  <a:uFillTx/>
                  <a:latin typeface="Times New Roman" panose="02020603050405020304" pitchFamily="18" charset="0"/>
                  <a:ea typeface="+mn-ea"/>
                  <a:cs typeface="Times New Roman" panose="02020603050405020304" pitchFamily="18" charset="0"/>
                </a:rPr>
                <a:t>1</a:t>
              </a:r>
              <a:endParaRPr kumimoji="0" lang="en-US" sz="3200" b="1" i="0" u="none" strike="noStrike" kern="1200" cap="none" spc="0" normalizeH="0" baseline="0" noProof="0">
                <a:ln>
                  <a:noFill/>
                </a:ln>
                <a:solidFill>
                  <a:srgbClr val="800080"/>
                </a:solidFill>
                <a:effectLst>
                  <a:outerShdw blurRad="38100" dist="38100" dir="2700000" algn="tl">
                    <a:srgbClr val="C0C0C0"/>
                  </a:outerShdw>
                </a:effectLst>
                <a:uLnTx/>
                <a:uFillTx/>
                <a:latin typeface="Times New Roman" panose="02020603050405020304" pitchFamily="18" charset="0"/>
                <a:ea typeface="+mn-ea"/>
                <a:cs typeface="Times New Roman" panose="02020603050405020304" pitchFamily="18" charset="0"/>
              </a:endParaRPr>
            </a:p>
          </p:txBody>
        </p:sp>
        <p:sp>
          <p:nvSpPr>
            <p:cNvPr id="21533" name="Rectangle 29"/>
            <p:cNvSpPr>
              <a:spLocks noChangeArrowheads="1"/>
            </p:cNvSpPr>
            <p:nvPr/>
          </p:nvSpPr>
          <p:spPr bwMode="gray">
            <a:xfrm>
              <a:off x="2487" y="1440"/>
              <a:ext cx="191" cy="368"/>
            </a:xfrm>
            <a:prstGeom prst="rect">
              <a:avLst/>
            </a:prstGeom>
            <a:noFill/>
            <a:ln w="9525">
              <a:noFill/>
              <a:miter lim="800000"/>
            </a:ln>
            <a:effectLst/>
          </p:spPr>
          <p:txBody>
            <a:bodyPr wrap="none" lIns="91416" tIns="45708" rIns="91416" bIns="45708">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0" normalizeH="0" baseline="0" noProof="0" dirty="0">
                  <a:ln>
                    <a:noFill/>
                  </a:ln>
                  <a:solidFill>
                    <a:srgbClr val="003300"/>
                  </a:solidFill>
                  <a:effectLst>
                    <a:outerShdw blurRad="38100" dist="38100" dir="2700000" algn="tl">
                      <a:srgbClr val="C0C0C0"/>
                    </a:outerShdw>
                  </a:effectLst>
                  <a:uLnTx/>
                  <a:uFillTx/>
                  <a:latin typeface="Times New Roman" panose="02020603050405020304" pitchFamily="18" charset="0"/>
                  <a:ea typeface="+mn-ea"/>
                  <a:cs typeface="Times New Roman" panose="02020603050405020304" pitchFamily="18" charset="0"/>
                </a:rPr>
                <a:t>2</a:t>
              </a:r>
              <a:endParaRPr kumimoji="0" lang="en-US" sz="3200" b="1" i="0" u="none" strike="noStrike" kern="1200" cap="none" spc="0" normalizeH="0" baseline="0" noProof="0" dirty="0">
                <a:ln>
                  <a:noFill/>
                </a:ln>
                <a:solidFill>
                  <a:srgbClr val="003300"/>
                </a:solidFill>
                <a:effectLst>
                  <a:outerShdw blurRad="38100" dist="38100" dir="2700000" algn="tl">
                    <a:srgbClr val="C0C0C0"/>
                  </a:outerShdw>
                </a:effectLst>
                <a:uLnTx/>
                <a:uFillTx/>
                <a:latin typeface="Times New Roman" panose="02020603050405020304" pitchFamily="18" charset="0"/>
                <a:ea typeface="+mn-ea"/>
                <a:cs typeface="Times New Roman" panose="02020603050405020304" pitchFamily="18" charset="0"/>
              </a:endParaRPr>
            </a:p>
          </p:txBody>
        </p:sp>
        <p:sp>
          <p:nvSpPr>
            <p:cNvPr id="21534" name="Rectangle 30"/>
            <p:cNvSpPr>
              <a:spLocks noChangeArrowheads="1"/>
            </p:cNvSpPr>
            <p:nvPr/>
          </p:nvSpPr>
          <p:spPr bwMode="gray">
            <a:xfrm>
              <a:off x="3525" y="1440"/>
              <a:ext cx="259" cy="365"/>
            </a:xfrm>
            <a:prstGeom prst="rect">
              <a:avLst/>
            </a:prstGeom>
            <a:noFill/>
            <a:ln w="9525">
              <a:noFill/>
              <a:miter lim="800000"/>
            </a:ln>
            <a:effectLst/>
          </p:spPr>
          <p:txBody>
            <a:bodyPr lIns="91416" tIns="45708" rIns="91416" bIns="45708">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sz="3200" b="1" i="0" u="none" strike="noStrike" kern="1200" cap="none" spc="0" normalizeH="0" baseline="0" noProof="0">
                  <a:ln>
                    <a:noFill/>
                  </a:ln>
                  <a:solidFill>
                    <a:srgbClr val="990000"/>
                  </a:solidFill>
                  <a:effectLst>
                    <a:outerShdw blurRad="38100" dist="38100" dir="2700000" algn="tl">
                      <a:srgbClr val="C0C0C0"/>
                    </a:outerShdw>
                  </a:effectLst>
                  <a:uLnTx/>
                  <a:uFillTx/>
                  <a:latin typeface="Times New Roman" panose="02020603050405020304" pitchFamily="18" charset="0"/>
                  <a:ea typeface="+mn-ea"/>
                  <a:cs typeface="Times New Roman" panose="02020603050405020304" pitchFamily="18" charset="0"/>
                </a:rPr>
                <a:t>3</a:t>
              </a:r>
              <a:endParaRPr kumimoji="0" lang="en-US" sz="3200" b="1" i="0" u="none" strike="noStrike" kern="1200" cap="none" spc="0" normalizeH="0" baseline="0" noProof="0">
                <a:ln>
                  <a:noFill/>
                </a:ln>
                <a:solidFill>
                  <a:srgbClr val="990000"/>
                </a:solidFill>
                <a:effectLst>
                  <a:outerShdw blurRad="38100" dist="38100" dir="2700000" algn="tl">
                    <a:srgbClr val="C0C0C0"/>
                  </a:outerShdw>
                </a:effectLst>
                <a:uLnTx/>
                <a:uFillTx/>
                <a:latin typeface="Times New Roman" panose="02020603050405020304" pitchFamily="18" charset="0"/>
                <a:ea typeface="+mn-ea"/>
                <a:cs typeface="Times New Roman" panose="02020603050405020304" pitchFamily="18" charset="0"/>
              </a:endParaRPr>
            </a:p>
          </p:txBody>
        </p:sp>
      </p:grpSp>
      <p:sp>
        <p:nvSpPr>
          <p:cNvPr id="23570" name="AutoShape 34"/>
          <p:cNvSpPr>
            <a:spLocks noChangeArrowheads="1"/>
          </p:cNvSpPr>
          <p:nvPr/>
        </p:nvSpPr>
        <p:spPr bwMode="auto">
          <a:xfrm>
            <a:off x="1076325" y="4110038"/>
            <a:ext cx="1824038" cy="2590800"/>
          </a:xfrm>
          <a:prstGeom prst="roundRect">
            <a:avLst>
              <a:gd name="adj" fmla="val 13745"/>
            </a:avLst>
          </a:prstGeom>
          <a:solidFill>
            <a:srgbClr val="FFFF00"/>
          </a:solidFill>
        </p:spPr>
        <p:style>
          <a:lnRef idx="2">
            <a:schemeClr val="accent2"/>
          </a:lnRef>
          <a:fillRef idx="1">
            <a:schemeClr val="lt1"/>
          </a:fillRef>
          <a:effectRef idx="0">
            <a:schemeClr val="accent2"/>
          </a:effectRef>
          <a:fontRef idx="minor">
            <a:schemeClr val="dk1"/>
          </a:fontRef>
        </p:style>
        <p:txBody>
          <a:bodyPr wrap="none"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eaLnBrk="1" hangingPunct="1">
              <a:buNone/>
            </a:pPr>
            <a:r>
              <a:rPr sz="2800" dirty="0">
                <a:solidFill>
                  <a:srgbClr val="000000"/>
                </a:solidFill>
                <a:latin typeface="Times New Roman" panose="02020603050405020304" pitchFamily="18" charset="0"/>
                <a:cs typeface="Times New Roman" panose="02020603050405020304" pitchFamily="18" charset="0"/>
              </a:rPr>
              <a:t>  Suốt đời</a:t>
            </a:r>
            <a:endParaRPr sz="28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800" dirty="0">
                <a:solidFill>
                  <a:srgbClr val="000000"/>
                </a:solidFill>
                <a:latin typeface="Times New Roman" panose="02020603050405020304" pitchFamily="18" charset="0"/>
                <a:cs typeface="Times New Roman" panose="02020603050405020304" pitchFamily="18" charset="0"/>
              </a:rPr>
              <a:t> phấn đấu </a:t>
            </a:r>
            <a:endParaRPr sz="28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800" dirty="0">
                <a:solidFill>
                  <a:srgbClr val="000000"/>
                </a:solidFill>
                <a:latin typeface="Times New Roman" panose="02020603050405020304" pitchFamily="18" charset="0"/>
                <a:cs typeface="Times New Roman" panose="02020603050405020304" pitchFamily="18" charset="0"/>
              </a:rPr>
              <a:t>Hy sinh vì </a:t>
            </a:r>
            <a:endParaRPr sz="28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800" dirty="0">
                <a:solidFill>
                  <a:srgbClr val="000000"/>
                </a:solidFill>
                <a:latin typeface="Times New Roman" panose="02020603050405020304" pitchFamily="18" charset="0"/>
                <a:cs typeface="Times New Roman" panose="02020603050405020304" pitchFamily="18" charset="0"/>
              </a:rPr>
              <a:t>Độc lập, tự </a:t>
            </a:r>
            <a:endParaRPr sz="28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800" dirty="0">
                <a:solidFill>
                  <a:srgbClr val="000000"/>
                </a:solidFill>
                <a:latin typeface="Times New Roman" panose="02020603050405020304" pitchFamily="18" charset="0"/>
                <a:cs typeface="Times New Roman" panose="02020603050405020304" pitchFamily="18" charset="0"/>
              </a:rPr>
              <a:t>Do của TQ</a:t>
            </a:r>
            <a:endParaRPr sz="2800" dirty="0">
              <a:solidFill>
                <a:srgbClr val="000000"/>
              </a:solidFill>
              <a:latin typeface="Times New Roman" panose="02020603050405020304" pitchFamily="18" charset="0"/>
              <a:ea typeface="Times New Roman" panose="02020603050405020304" pitchFamily="18" charset="0"/>
            </a:endParaRPr>
          </a:p>
        </p:txBody>
      </p:sp>
      <p:grpSp>
        <p:nvGrpSpPr>
          <p:cNvPr id="23556" name="Group 38"/>
          <p:cNvGrpSpPr/>
          <p:nvPr/>
        </p:nvGrpSpPr>
        <p:grpSpPr>
          <a:xfrm>
            <a:off x="5889625" y="4111625"/>
            <a:ext cx="1814513" cy="2590800"/>
            <a:chOff x="1727" y="1671"/>
            <a:chExt cx="1143" cy="1632"/>
          </a:xfrm>
        </p:grpSpPr>
        <p:sp>
          <p:nvSpPr>
            <p:cNvPr id="24595" name="AutoShape 39"/>
            <p:cNvSpPr>
              <a:spLocks noChangeArrowheads="1"/>
            </p:cNvSpPr>
            <p:nvPr/>
          </p:nvSpPr>
          <p:spPr bwMode="auto">
            <a:xfrm>
              <a:off x="1727" y="1671"/>
              <a:ext cx="1143" cy="1632"/>
            </a:xfrm>
            <a:prstGeom prst="roundRect">
              <a:avLst>
                <a:gd name="adj" fmla="val 13745"/>
              </a:avLst>
            </a:prstGeom>
          </p:spPr>
          <p:style>
            <a:lnRef idx="2">
              <a:schemeClr val="accent2"/>
            </a:lnRef>
            <a:fillRef idx="1">
              <a:schemeClr val="lt1"/>
            </a:fillRef>
            <a:effectRef idx="0">
              <a:schemeClr val="accent2"/>
            </a:effectRef>
            <a:fontRef idx="minor">
              <a:schemeClr val="dk1"/>
            </a:fontRef>
          </p:style>
          <p:txBody>
            <a:bodyPr wrap="none"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eaLnBrk="1" hangingPunct="1">
                <a:buNone/>
              </a:pPr>
              <a:r>
                <a:rPr sz="2800" dirty="0">
                  <a:solidFill>
                    <a:srgbClr val="000000"/>
                  </a:solidFill>
                  <a:latin typeface="Times New Roman" panose="02020603050405020304" pitchFamily="18" charset="0"/>
                  <a:cs typeface="Times New Roman" panose="02020603050405020304" pitchFamily="18" charset="0"/>
                </a:rPr>
                <a:t>Thực hiện</a:t>
              </a:r>
              <a:endParaRPr sz="28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800" dirty="0">
                  <a:solidFill>
                    <a:srgbClr val="000000"/>
                  </a:solidFill>
                  <a:latin typeface="Times New Roman" panose="02020603050405020304" pitchFamily="18" charset="0"/>
                  <a:cs typeface="Times New Roman" panose="02020603050405020304" pitchFamily="18" charset="0"/>
                </a:rPr>
                <a:t>Tốt chính </a:t>
              </a:r>
              <a:endParaRPr sz="28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800" dirty="0">
                  <a:solidFill>
                    <a:srgbClr val="000000"/>
                  </a:solidFill>
                  <a:latin typeface="Times New Roman" panose="02020603050405020304" pitchFamily="18" charset="0"/>
                  <a:cs typeface="Times New Roman" panose="02020603050405020304" pitchFamily="18" charset="0"/>
                </a:rPr>
                <a:t>Sách của</a:t>
              </a:r>
              <a:endParaRPr sz="28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800" dirty="0">
                  <a:solidFill>
                    <a:srgbClr val="000000"/>
                  </a:solidFill>
                  <a:latin typeface="Times New Roman" panose="02020603050405020304" pitchFamily="18" charset="0"/>
                  <a:cs typeface="Times New Roman" panose="02020603050405020304" pitchFamily="18" charset="0"/>
                </a:rPr>
                <a:t>Đảng, PL</a:t>
              </a:r>
              <a:endParaRPr sz="2800" dirty="0">
                <a:solidFill>
                  <a:srgbClr val="000000"/>
                </a:solidFill>
                <a:latin typeface="Times New Roman" panose="02020603050405020304" pitchFamily="18" charset="0"/>
                <a:cs typeface="Times New Roman" panose="02020603050405020304" pitchFamily="18" charset="0"/>
              </a:endParaRPr>
            </a:p>
            <a:p>
              <a:pPr lvl="0" eaLnBrk="1" hangingPunct="1">
                <a:buNone/>
              </a:pPr>
              <a:r>
                <a:rPr sz="2800" dirty="0">
                  <a:solidFill>
                    <a:srgbClr val="000000"/>
                  </a:solidFill>
                  <a:latin typeface="Times New Roman" panose="02020603050405020304" pitchFamily="18" charset="0"/>
                  <a:cs typeface="Times New Roman" panose="02020603050405020304" pitchFamily="18" charset="0"/>
                </a:rPr>
                <a:t>Nh</a:t>
              </a:r>
              <a:r>
                <a:rPr sz="2800" dirty="0">
                  <a:solidFill>
                    <a:srgbClr val="000000"/>
                  </a:solidFill>
                  <a:latin typeface="Times New Roman" panose="02020603050405020304" pitchFamily="18" charset="0"/>
                  <a:ea typeface="Times New Roman" panose="02020603050405020304" pitchFamily="18" charset="0"/>
                </a:rPr>
                <a:t>à</a:t>
              </a:r>
              <a:r>
                <a:rPr sz="2800" dirty="0">
                  <a:solidFill>
                    <a:srgbClr val="000000"/>
                  </a:solidFill>
                  <a:latin typeface="Times New Roman" panose="02020603050405020304" pitchFamily="18" charset="0"/>
                  <a:cs typeface="Times New Roman" panose="02020603050405020304" pitchFamily="18" charset="0"/>
                </a:rPr>
                <a:t> nước</a:t>
              </a:r>
              <a:endParaRPr sz="2800" dirty="0">
                <a:solidFill>
                  <a:srgbClr val="000000"/>
                </a:solidFill>
                <a:latin typeface="Times New Roman" panose="02020603050405020304" pitchFamily="18" charset="0"/>
                <a:ea typeface="Times New Roman" panose="02020603050405020304" pitchFamily="18" charset="0"/>
              </a:endParaRPr>
            </a:p>
          </p:txBody>
        </p:sp>
        <p:sp>
          <p:nvSpPr>
            <p:cNvPr id="2" name="Rectangle 40"/>
            <p:cNvSpPr>
              <a:spLocks noChangeArrowheads="1"/>
            </p:cNvSpPr>
            <p:nvPr/>
          </p:nvSpPr>
          <p:spPr bwMode="auto">
            <a:xfrm>
              <a:off x="1759" y="1961"/>
              <a:ext cx="968" cy="327"/>
            </a:xfrm>
            <a:prstGeom prst="rect">
              <a:avLst/>
            </a:prstGeom>
            <a:noFill/>
            <a:ln w="9525">
              <a:noFill/>
              <a:miter lim="800000"/>
            </a:ln>
            <a:effectLst/>
          </p:spPr>
          <p:txBody>
            <a:bodyPr lIns="91416" tIns="45708" rIns="91416" bIns="45708">
              <a:spAutoFit/>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2800" b="1" i="0" u="none" strike="noStrike" kern="1200" cap="none" spc="0" normalizeH="0" baseline="0" noProof="0">
                <a:ln>
                  <a:noFill/>
                </a:ln>
                <a:solidFill>
                  <a:srgbClr val="0033CC"/>
                </a:solidFill>
                <a:effectLst>
                  <a:outerShdw blurRad="38100" dist="38100" dir="2700000" algn="tl">
                    <a:srgbClr val="C0C0C0"/>
                  </a:outerShdw>
                </a:effectLst>
                <a:uLnTx/>
                <a:uFillTx/>
                <a:latin typeface=".VnTime" pitchFamily="34" charset="0"/>
                <a:ea typeface="+mn-ea"/>
                <a:cs typeface="Arial" panose="020B0604020202020204" pitchFamily="34" charset="0"/>
              </a:endParaRPr>
            </a:p>
          </p:txBody>
        </p:sp>
      </p:grpSp>
      <p:grpSp>
        <p:nvGrpSpPr>
          <p:cNvPr id="23557" name="Group 38"/>
          <p:cNvGrpSpPr/>
          <p:nvPr/>
        </p:nvGrpSpPr>
        <p:grpSpPr>
          <a:xfrm>
            <a:off x="3621088" y="4110038"/>
            <a:ext cx="1616075" cy="2590800"/>
            <a:chOff x="1727" y="1671"/>
            <a:chExt cx="1018" cy="1632"/>
          </a:xfrm>
        </p:grpSpPr>
        <p:sp>
          <p:nvSpPr>
            <p:cNvPr id="4" name="AutoShape 39"/>
            <p:cNvSpPr>
              <a:spLocks noChangeArrowheads="1"/>
            </p:cNvSpPr>
            <p:nvPr/>
          </p:nvSpPr>
          <p:spPr bwMode="auto">
            <a:xfrm>
              <a:off x="1727" y="1671"/>
              <a:ext cx="1018" cy="1632"/>
            </a:xfrm>
            <a:prstGeom prst="roundRect">
              <a:avLst>
                <a:gd name="adj" fmla="val 13745"/>
              </a:avLst>
            </a:prstGeom>
            <a:solidFill>
              <a:srgbClr val="92D050"/>
            </a:solidFill>
          </p:spPr>
          <p:style>
            <a:lnRef idx="2">
              <a:schemeClr val="accent2"/>
            </a:lnRef>
            <a:fillRef idx="1">
              <a:schemeClr val="lt1"/>
            </a:fillRef>
            <a:effectRef idx="0">
              <a:schemeClr val="accent2"/>
            </a:effectRef>
            <a:fontRef idx="minor">
              <a:schemeClr val="dk1"/>
            </a:fontRef>
          </p:style>
          <p:txBody>
            <a:bodyPr wrap="none"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2800" dirty="0">
                  <a:latin typeface="Times New Roman" panose="02020603050405020304" pitchFamily="18" charset="0"/>
                  <a:cs typeface="Times New Roman" panose="02020603050405020304" pitchFamily="18" charset="0"/>
                </a:rPr>
                <a:t>Đấu tranh </a:t>
              </a:r>
              <a:endParaRPr sz="2800" dirty="0">
                <a:latin typeface="Times New Roman" panose="02020603050405020304" pitchFamily="18" charset="0"/>
                <a:cs typeface="Times New Roman" panose="02020603050405020304" pitchFamily="18" charset="0"/>
              </a:endParaRPr>
            </a:p>
            <a:p>
              <a:pPr lvl="0" algn="ctr" eaLnBrk="1" hangingPunct="1">
                <a:buNone/>
              </a:pPr>
              <a:r>
                <a:rPr sz="2800" dirty="0">
                  <a:latin typeface="Times New Roman" panose="02020603050405020304" pitchFamily="18" charset="0"/>
                  <a:cs typeface="Times New Roman" panose="02020603050405020304" pitchFamily="18" charset="0"/>
                </a:rPr>
                <a:t>Cho sự </a:t>
              </a:r>
              <a:endParaRPr sz="2800" dirty="0">
                <a:latin typeface="Times New Roman" panose="02020603050405020304" pitchFamily="18" charset="0"/>
                <a:cs typeface="Times New Roman" panose="02020603050405020304" pitchFamily="18" charset="0"/>
              </a:endParaRPr>
            </a:p>
            <a:p>
              <a:pPr lvl="0" algn="ctr" eaLnBrk="1" hangingPunct="1">
                <a:buNone/>
              </a:pPr>
              <a:r>
                <a:rPr sz="2800" dirty="0">
                  <a:latin typeface="Times New Roman" panose="02020603050405020304" pitchFamily="18" charset="0"/>
                  <a:cs typeface="Times New Roman" panose="02020603050405020304" pitchFamily="18" charset="0"/>
                </a:rPr>
                <a:t>Phồn </a:t>
              </a:r>
              <a:endParaRPr sz="2800" dirty="0">
                <a:latin typeface="Times New Roman" panose="02020603050405020304" pitchFamily="18" charset="0"/>
                <a:cs typeface="Times New Roman" panose="02020603050405020304" pitchFamily="18" charset="0"/>
              </a:endParaRPr>
            </a:p>
            <a:p>
              <a:pPr lvl="0" algn="ctr" eaLnBrk="1" hangingPunct="1">
                <a:buNone/>
              </a:pPr>
              <a:r>
                <a:rPr sz="2800" dirty="0">
                  <a:latin typeface="Times New Roman" panose="02020603050405020304" pitchFamily="18" charset="0"/>
                  <a:cs typeface="Times New Roman" panose="02020603050405020304" pitchFamily="18" charset="0"/>
                </a:rPr>
                <a:t>Vinh của </a:t>
              </a:r>
              <a:endParaRPr sz="2800" dirty="0">
                <a:latin typeface="Times New Roman" panose="02020603050405020304" pitchFamily="18" charset="0"/>
                <a:cs typeface="Times New Roman" panose="02020603050405020304" pitchFamily="18" charset="0"/>
              </a:endParaRPr>
            </a:p>
            <a:p>
              <a:pPr lvl="0" algn="ctr" eaLnBrk="1" hangingPunct="1">
                <a:buNone/>
              </a:pPr>
              <a:r>
                <a:rPr sz="2800" dirty="0">
                  <a:latin typeface="Times New Roman" panose="02020603050405020304" pitchFamily="18" charset="0"/>
                  <a:cs typeface="Times New Roman" panose="02020603050405020304" pitchFamily="18" charset="0"/>
                </a:rPr>
                <a:t>TQ</a:t>
              </a:r>
              <a:endParaRPr sz="2800" dirty="0">
                <a:latin typeface="Times New Roman" panose="02020603050405020304" pitchFamily="18" charset="0"/>
                <a:ea typeface="Times New Roman" panose="02020603050405020304" pitchFamily="18" charset="0"/>
              </a:endParaRPr>
            </a:p>
          </p:txBody>
        </p:sp>
        <p:sp>
          <p:nvSpPr>
            <p:cNvPr id="21544" name="Rectangle 40"/>
            <p:cNvSpPr>
              <a:spLocks noChangeArrowheads="1"/>
            </p:cNvSpPr>
            <p:nvPr/>
          </p:nvSpPr>
          <p:spPr bwMode="auto">
            <a:xfrm>
              <a:off x="1759" y="1961"/>
              <a:ext cx="968" cy="327"/>
            </a:xfrm>
            <a:prstGeom prst="rect">
              <a:avLst/>
            </a:prstGeom>
            <a:noFill/>
            <a:ln w="9525">
              <a:noFill/>
              <a:miter lim="800000"/>
            </a:ln>
            <a:effectLst/>
          </p:spPr>
          <p:txBody>
            <a:bodyPr lIns="91416" tIns="45708" rIns="91416" bIns="45708">
              <a:spAutoFit/>
            </a:body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sz="2800" b="1" i="0" u="none" strike="noStrike" kern="1200" cap="none" spc="0" normalizeH="0" baseline="0" noProof="0">
                <a:ln>
                  <a:noFill/>
                </a:ln>
                <a:solidFill>
                  <a:srgbClr val="FF0000"/>
                </a:solidFill>
                <a:effectLst>
                  <a:outerShdw blurRad="38100" dist="38100" dir="2700000" algn="tl">
                    <a:srgbClr val="C0C0C0"/>
                  </a:outerShdw>
                </a:effectLst>
                <a:uLnTx/>
                <a:uFillTx/>
                <a:latin typeface=".VnTime" pitchFamily="34" charset="0"/>
                <a:ea typeface="+mn-ea"/>
                <a:cs typeface="Arial" panose="020B0604020202020204" pitchFamily="34" charset="0"/>
              </a:endParaRPr>
            </a:p>
          </p:txBody>
        </p:sp>
      </p:grpSp>
      <p:sp>
        <p:nvSpPr>
          <p:cNvPr id="29" name="Title 1"/>
          <p:cNvSpPr/>
          <p:nvPr/>
        </p:nvSpPr>
        <p:spPr>
          <a:xfrm>
            <a:off x="484188" y="1157288"/>
            <a:ext cx="7775575" cy="827087"/>
          </a:xfrm>
          <a:prstGeom prst="rect">
            <a:avLst/>
          </a:prstGeom>
          <a:solidFill>
            <a:schemeClr val="bg1"/>
          </a:solidFill>
          <a:ln w="9525">
            <a:noFill/>
          </a:ln>
        </p:spPr>
        <p:txBody>
          <a:bodyPr lIns="91436" tIns="45718" rIns="91436" bIns="45718"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2. Quan điểm </a:t>
            </a:r>
            <a:r>
              <a:rPr lang="en-US" altLang="en-US" sz="3000" b="1" dirty="0">
                <a:solidFill>
                  <a:srgbClr val="C00000"/>
                </a:solidFill>
                <a:latin typeface="Times New Roman" panose="02020603050405020304" pitchFamily="18" charset="0"/>
                <a:cs typeface="Times New Roman" panose="02020603050405020304" pitchFamily="18" charset="0"/>
              </a:rPr>
              <a:t>về những chuẩn mực của đạo đức cách mạng</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sp>
        <p:nvSpPr>
          <p:cNvPr id="30" name="Title 1"/>
          <p:cNvSpPr/>
          <p:nvPr/>
        </p:nvSpPr>
        <p:spPr>
          <a:xfrm>
            <a:off x="457200" y="2027238"/>
            <a:ext cx="5791200" cy="541337"/>
          </a:xfrm>
          <a:prstGeom prst="rect">
            <a:avLst/>
          </a:prstGeom>
          <a:solidFill>
            <a:schemeClr val="bg1"/>
          </a:solidFill>
          <a:ln w="9525">
            <a:noFill/>
          </a:ln>
        </p:spPr>
        <p:txBody>
          <a:bodyPr lIns="91436" tIns="45718" rIns="91436" bIns="45718"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US" altLang="en-US" sz="3000" b="1" dirty="0">
                <a:solidFill>
                  <a:srgbClr val="002060"/>
                </a:solidFill>
                <a:latin typeface="Times New Roman" panose="02020603050405020304" pitchFamily="18" charset="0"/>
                <a:cs typeface="Times New Roman" panose="02020603050405020304" pitchFamily="18" charset="0"/>
              </a:rPr>
              <a:t>a. Trung với nước, hiếu với dân</a:t>
            </a:r>
            <a:endParaRPr lang="en-US" altLang="en-US" sz="3000" b="1" dirty="0">
              <a:solidFill>
                <a:srgbClr val="002060"/>
              </a:solidFill>
              <a:latin typeface="Times New Roman" panose="02020603050405020304" pitchFamily="18" charset="0"/>
              <a:ea typeface="Times New Roman" panose="02020603050405020304" pitchFamily="18" charset="0"/>
            </a:endParaRPr>
          </a:p>
        </p:txBody>
      </p:sp>
      <p:cxnSp>
        <p:nvCxnSpPr>
          <p:cNvPr id="45064" name="Straight Connector 31"/>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33" name="Rectangle 32"/>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5066" name="Picture 31"/>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34" name="Rectangle 33"/>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3570"/>
                                        </p:tgtEl>
                                        <p:attrNameLst>
                                          <p:attrName>style.visibility</p:attrName>
                                        </p:attrNameLst>
                                      </p:cBhvr>
                                      <p:to>
                                        <p:strVal val="visible"/>
                                      </p:to>
                                    </p:set>
                                    <p:animEffect transition="in" filter="barn(inVertical)">
                                      <p:cBhvr>
                                        <p:cTn id="12" dur="500"/>
                                        <p:tgtEl>
                                          <p:spTgt spid="2357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23557"/>
                                        </p:tgtEl>
                                        <p:attrNameLst>
                                          <p:attrName>style.visibility</p:attrName>
                                        </p:attrNameLst>
                                      </p:cBhvr>
                                      <p:to>
                                        <p:strVal val="visible"/>
                                      </p:to>
                                    </p:set>
                                    <p:animEffect transition="in" filter="wipe(down)">
                                      <p:cBhvr>
                                        <p:cTn id="17" dur="500"/>
                                        <p:tgtEl>
                                          <p:spTgt spid="2355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23556"/>
                                        </p:tgtEl>
                                        <p:attrNameLst>
                                          <p:attrName>style.visibility</p:attrName>
                                        </p:attrNameLst>
                                      </p:cBhvr>
                                      <p:to>
                                        <p:strVal val="visible"/>
                                      </p:to>
                                    </p:set>
                                    <p:animEffect transition="in" filter="wipe(down)">
                                      <p:cBhvr>
                                        <p:cTn id="22" dur="500"/>
                                        <p:tgtEl>
                                          <p:spTgt spid="23556"/>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9"/>
                                        </p:tgtEl>
                                        <p:attrNameLst>
                                          <p:attrName>style.visibility</p:attrName>
                                        </p:attrNameLst>
                                      </p:cBhvr>
                                      <p:to>
                                        <p:strVal val="visible"/>
                                      </p:to>
                                    </p:set>
                                    <p:anim calcmode="lin" valueType="num">
                                      <p:cBhvr additive="base">
                                        <p:cTn id="27" dur="500" fill="hold"/>
                                        <p:tgtEl>
                                          <p:spTgt spid="29"/>
                                        </p:tgtEl>
                                        <p:attrNameLst>
                                          <p:attrName>ppt_x</p:attrName>
                                        </p:attrNameLst>
                                      </p:cBhvr>
                                      <p:tavLst>
                                        <p:tav tm="0">
                                          <p:val>
                                            <p:strVal val="#ppt_x"/>
                                          </p:val>
                                        </p:tav>
                                        <p:tav tm="100000">
                                          <p:val>
                                            <p:strVal val="#ppt_x"/>
                                          </p:val>
                                        </p:tav>
                                      </p:tavLst>
                                    </p:anim>
                                    <p:anim calcmode="lin" valueType="num">
                                      <p:cBhvr additive="base">
                                        <p:cTn id="2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30"/>
                                        </p:tgtEl>
                                        <p:attrNameLst>
                                          <p:attrName>style.visibility</p:attrName>
                                        </p:attrNameLst>
                                      </p:cBhvr>
                                      <p:to>
                                        <p:strVal val="visible"/>
                                      </p:to>
                                    </p:set>
                                    <p:anim calcmode="lin" valueType="num">
                                      <p:cBhvr additive="base">
                                        <p:cTn id="33" dur="500" fill="hold"/>
                                        <p:tgtEl>
                                          <p:spTgt spid="30"/>
                                        </p:tgtEl>
                                        <p:attrNameLst>
                                          <p:attrName>ppt_x</p:attrName>
                                        </p:attrNameLst>
                                      </p:cBhvr>
                                      <p:tavLst>
                                        <p:tav tm="0">
                                          <p:val>
                                            <p:strVal val="#ppt_x"/>
                                          </p:val>
                                        </p:tav>
                                        <p:tav tm="100000">
                                          <p:val>
                                            <p:strVal val="#ppt_x"/>
                                          </p:val>
                                        </p:tav>
                                      </p:tavLst>
                                    </p:anim>
                                    <p:anim calcmode="lin" valueType="num">
                                      <p:cBhvr additive="base">
                                        <p:cTn id="34"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70" grpId="0" animBg="1"/>
      <p:bldP spid="29" grpId="0" animBg="1"/>
      <p:bldP spid="3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323850" y="1754188"/>
            <a:ext cx="8599488" cy="4189412"/>
          </a:xfrm>
          <a:ln/>
        </p:spPr>
        <p:txBody>
          <a:bodyPr vert="horz" wrap="square" lIns="91440" tIns="45720" rIns="91440" bIns="45720" anchor="t" anchorCtr="0"/>
          <a:p>
            <a:pPr marL="0" indent="0" algn="just">
              <a:buFontTx/>
              <a:buChar char="-"/>
            </a:pPr>
            <a:r>
              <a:rPr lang="nl-NL" altLang="en-US" dirty="0">
                <a:latin typeface="Times New Roman" panose="02020603050405020304" pitchFamily="18" charset="0"/>
                <a:cs typeface="Times New Roman" panose="02020603050405020304" pitchFamily="18" charset="0"/>
              </a:rPr>
              <a:t> Hiếu với dân l</a:t>
            </a:r>
            <a:r>
              <a:rPr lang="nl-NL" altLang="en-US" dirty="0">
                <a:latin typeface="Times New Roman" panose="02020603050405020304" pitchFamily="18" charset="0"/>
                <a:ea typeface="Times New Roman" panose="02020603050405020304" pitchFamily="18" charset="0"/>
              </a:rPr>
              <a:t>à</a:t>
            </a:r>
            <a:r>
              <a:rPr lang="nl-NL" altLang="en-US" dirty="0">
                <a:latin typeface="Times New Roman" panose="02020603050405020304" pitchFamily="18" charset="0"/>
                <a:cs typeface="Times New Roman" panose="02020603050405020304" pitchFamily="18" charset="0"/>
              </a:rPr>
              <a:t> phải thương dân, tin dân, thân dân, học hỏi dân, lấy trí tuệ ở dân, kính trọng dân, lấy dân l</a:t>
            </a:r>
            <a:r>
              <a:rPr lang="nl-NL" altLang="en-US" dirty="0">
                <a:latin typeface="Times New Roman" panose="02020603050405020304" pitchFamily="18" charset="0"/>
                <a:ea typeface="Times New Roman" panose="02020603050405020304" pitchFamily="18" charset="0"/>
              </a:rPr>
              <a:t>à</a:t>
            </a:r>
            <a:r>
              <a:rPr lang="nl-NL" altLang="en-US" dirty="0">
                <a:latin typeface="Times New Roman" panose="02020603050405020304" pitchFamily="18" charset="0"/>
                <a:cs typeface="Times New Roman" panose="02020603050405020304" pitchFamily="18" charset="0"/>
              </a:rPr>
              <a:t>m gốc “ hết lòng hết sức phục vụ nhân dân. Phải yêu kính nhân dân. Phải thật sự tôn trọng quyền l</a:t>
            </a:r>
            <a:r>
              <a:rPr lang="nl-NL" altLang="en-US" dirty="0">
                <a:latin typeface="Times New Roman" panose="02020603050405020304" pitchFamily="18" charset="0"/>
                <a:ea typeface="Times New Roman" panose="02020603050405020304" pitchFamily="18" charset="0"/>
              </a:rPr>
              <a:t>à</a:t>
            </a:r>
            <a:r>
              <a:rPr lang="nl-NL" altLang="en-US" dirty="0">
                <a:latin typeface="Times New Roman" panose="02020603050405020304" pitchFamily="18" charset="0"/>
                <a:cs typeface="Times New Roman" panose="02020603050405020304" pitchFamily="18" charset="0"/>
              </a:rPr>
              <a:t>m chủ của nhân dân. Tuyệt đối không được lên mặt quan cách mạng, ra mặt ra oai”.</a:t>
            </a:r>
            <a:endParaRPr lang="nl-NL" altLang="en-US" dirty="0">
              <a:latin typeface="Times New Roman" panose="02020603050405020304" pitchFamily="18" charset="0"/>
              <a:cs typeface="Times New Roman" panose="02020603050405020304" pitchFamily="18" charset="0"/>
            </a:endParaRPr>
          </a:p>
          <a:p>
            <a:pPr marL="0" indent="0" algn="just">
              <a:buFontTx/>
              <a:buChar char="-"/>
            </a:pPr>
            <a:r>
              <a:rPr lang="nl-NL" altLang="en-US" dirty="0">
                <a:latin typeface="Times New Roman" panose="02020603050405020304" pitchFamily="18" charset="0"/>
                <a:cs typeface="Times New Roman" panose="02020603050405020304" pitchFamily="18" charset="0"/>
              </a:rPr>
              <a:t> Đạo đức ng</a:t>
            </a:r>
            <a:r>
              <a:rPr lang="nl-NL" altLang="en-US" dirty="0">
                <a:latin typeface="Times New Roman" panose="02020603050405020304" pitchFamily="18" charset="0"/>
                <a:ea typeface="Times New Roman" panose="02020603050405020304" pitchFamily="18" charset="0"/>
              </a:rPr>
              <a:t>à</a:t>
            </a:r>
            <a:r>
              <a:rPr lang="nl-NL" altLang="en-US" dirty="0">
                <a:latin typeface="Times New Roman" panose="02020603050405020304" pitchFamily="18" charset="0"/>
                <a:cs typeface="Times New Roman" panose="02020603050405020304" pitchFamily="18" charset="0"/>
              </a:rPr>
              <a:t>y nay “phải trung với nước, phải hiếu với to</a:t>
            </a:r>
            <a:r>
              <a:rPr lang="nl-NL" altLang="en-US" dirty="0">
                <a:latin typeface="Times New Roman" panose="02020603050405020304" pitchFamily="18" charset="0"/>
                <a:ea typeface="Times New Roman" panose="02020603050405020304" pitchFamily="18" charset="0"/>
              </a:rPr>
              <a:t>à</a:t>
            </a:r>
            <a:r>
              <a:rPr lang="nl-NL" altLang="en-US" dirty="0">
                <a:latin typeface="Times New Roman" panose="02020603050405020304" pitchFamily="18" charset="0"/>
                <a:cs typeface="Times New Roman" panose="02020603050405020304" pitchFamily="18" charset="0"/>
              </a:rPr>
              <a:t>n dân, đồng b</a:t>
            </a:r>
            <a:r>
              <a:rPr lang="nl-NL" altLang="en-US" dirty="0">
                <a:latin typeface="Times New Roman" panose="02020603050405020304" pitchFamily="18" charset="0"/>
                <a:ea typeface="Times New Roman" panose="02020603050405020304" pitchFamily="18" charset="0"/>
              </a:rPr>
              <a:t>à</a:t>
            </a:r>
            <a:r>
              <a:rPr lang="nl-NL" altLang="en-US" dirty="0">
                <a:latin typeface="Times New Roman" panose="02020603050405020304" pitchFamily="18" charset="0"/>
                <a:cs typeface="Times New Roman" panose="02020603050405020304" pitchFamily="18" charset="0"/>
              </a:rPr>
              <a:t>o”.</a:t>
            </a:r>
            <a:endParaRPr lang="nl-NL" altLang="en-US" dirty="0">
              <a:latin typeface="Times New Roman" panose="02020603050405020304" pitchFamily="18" charset="0"/>
              <a:ea typeface="Times New Roman" panose="02020603050405020304" pitchFamily="18" charset="0"/>
            </a:endParaRPr>
          </a:p>
        </p:txBody>
      </p:sp>
      <p:cxnSp>
        <p:nvCxnSpPr>
          <p:cNvPr id="46083"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6085" name="Picture 6"/>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9" name="Rectangle 8"/>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charRg st="0" end="290"/>
                                            </p:txEl>
                                          </p:spTgt>
                                        </p:tgtEl>
                                        <p:attrNameLst>
                                          <p:attrName>style.visibility</p:attrName>
                                        </p:attrNameLst>
                                      </p:cBhvr>
                                      <p:to>
                                        <p:strVal val="visible"/>
                                      </p:to>
                                    </p:set>
                                    <p:anim calcmode="lin" valueType="num">
                                      <p:cBhvr additive="base">
                                        <p:cTn id="7" dur="500" fill="hold"/>
                                        <p:tgtEl>
                                          <p:spTgt spid="3">
                                            <p:txEl>
                                              <p:charRg st="0" end="29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charRg st="0" end="29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charRg st="290" end="365"/>
                                            </p:txEl>
                                          </p:spTgt>
                                        </p:tgtEl>
                                        <p:attrNameLst>
                                          <p:attrName>style.visibility</p:attrName>
                                        </p:attrNameLst>
                                      </p:cBhvr>
                                      <p:to>
                                        <p:strVal val="visible"/>
                                      </p:to>
                                    </p:set>
                                    <p:anim calcmode="lin" valueType="num">
                                      <p:cBhvr additive="base">
                                        <p:cTn id="13" dur="500" fill="hold"/>
                                        <p:tgtEl>
                                          <p:spTgt spid="3">
                                            <p:txEl>
                                              <p:charRg st="290" end="36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charRg st="290" end="36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40" name="Rectangle 36"/>
          <p:cNvSpPr>
            <a:spLocks noChangeArrowheads="1"/>
          </p:cNvSpPr>
          <p:nvPr/>
        </p:nvSpPr>
        <p:spPr bwMode="auto">
          <a:xfrm>
            <a:off x="762000" y="2209800"/>
            <a:ext cx="7094538" cy="5238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lgn="just">
              <a:buNone/>
            </a:pPr>
            <a:r>
              <a:rPr lang="en-AU" altLang="x-none" sz="2800" b="1" dirty="0">
                <a:solidFill>
                  <a:srgbClr val="002060"/>
                </a:solidFill>
                <a:latin typeface="Times New Roman" panose="02020603050405020304" pitchFamily="18" charset="0"/>
                <a:cs typeface="Times New Roman" panose="02020603050405020304" pitchFamily="18" charset="0"/>
              </a:rPr>
              <a:t>b. Cần, kiệm, liêm, chính, chí công vô tư</a:t>
            </a:r>
            <a:endParaRPr lang="en-AU" altLang="x-none" sz="2800" b="1" dirty="0">
              <a:solidFill>
                <a:srgbClr val="002060"/>
              </a:solidFill>
              <a:latin typeface="Times New Roman" panose="02020603050405020304" pitchFamily="18" charset="0"/>
              <a:ea typeface="Times New Roman" panose="02020603050405020304" pitchFamily="18" charset="0"/>
            </a:endParaRPr>
          </a:p>
        </p:txBody>
      </p:sp>
      <p:sp>
        <p:nvSpPr>
          <p:cNvPr id="72745" name="Rectangle 41"/>
          <p:cNvSpPr>
            <a:spLocks noChangeArrowheads="1"/>
          </p:cNvSpPr>
          <p:nvPr/>
        </p:nvSpPr>
        <p:spPr bwMode="auto">
          <a:xfrm>
            <a:off x="274638" y="3276600"/>
            <a:ext cx="8674100" cy="1570038"/>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eaLnBrk="1" hangingPunct="1">
              <a:buNone/>
            </a:pPr>
            <a:r>
              <a:rPr lang="en-AU" altLang="x-none" sz="3200" b="1" i="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Cần</a:t>
            </a:r>
            <a:r>
              <a:rPr lang="en-AU" altLang="x-none" sz="3200" dirty="0">
                <a:latin typeface="Times New Roman" panose="02020603050405020304" pitchFamily="18" charset="0"/>
                <a:cs typeface="Times New Roman" panose="02020603050405020304" pitchFamily="18" charset="0"/>
              </a:rPr>
              <a:t>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lao động cần cù, siêng năng</a:t>
            </a:r>
            <a:endParaRPr sz="32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200" b="1" i="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Kiệm</a:t>
            </a:r>
            <a:r>
              <a:rPr lang="en-AU" altLang="x-none" sz="3200" b="1" dirty="0">
                <a:latin typeface="Times New Roman" panose="02020603050405020304" pitchFamily="18" charset="0"/>
                <a:cs typeface="Times New Roman" panose="02020603050405020304" pitchFamily="18" charset="0"/>
              </a:rPr>
              <a:t> </a:t>
            </a:r>
            <a:r>
              <a:rPr lang="en-AU" altLang="x-none" sz="3200" dirty="0">
                <a:latin typeface="Times New Roman" panose="02020603050405020304" pitchFamily="18" charset="0"/>
                <a:cs typeface="Times New Roman" panose="02020603050405020304" pitchFamily="18" charset="0"/>
              </a:rPr>
              <a:t>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tiết kiệm “Không xa xỉ, không hoang phí, không bừa bãi,”</a:t>
            </a:r>
            <a:endParaRPr sz="3200" dirty="0">
              <a:latin typeface="Times New Roman" panose="02020603050405020304" pitchFamily="18" charset="0"/>
              <a:ea typeface="Times New Roman" panose="02020603050405020304" pitchFamily="18" charset="0"/>
            </a:endParaRPr>
          </a:p>
        </p:txBody>
      </p:sp>
      <p:cxnSp>
        <p:nvCxnSpPr>
          <p:cNvPr id="47108"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7110"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0" name="Rectangle 9"/>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2745">
                                            <p:txEl>
                                              <p:charRg st="0" end="37"/>
                                            </p:txEl>
                                          </p:spTgt>
                                        </p:tgtEl>
                                        <p:attrNameLst>
                                          <p:attrName>style.visibility</p:attrName>
                                        </p:attrNameLst>
                                      </p:cBhvr>
                                      <p:to>
                                        <p:strVal val="visible"/>
                                      </p:to>
                                    </p:set>
                                    <p:animEffect transition="in" filter="box(out)">
                                      <p:cBhvr>
                                        <p:cTn id="7" dur="500"/>
                                        <p:tgtEl>
                                          <p:spTgt spid="72745">
                                            <p:txEl>
                                              <p:charRg st="0" end="37"/>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2745">
                                            <p:txEl>
                                              <p:charRg st="37" end="104"/>
                                            </p:txEl>
                                          </p:spTgt>
                                        </p:tgtEl>
                                        <p:attrNameLst>
                                          <p:attrName>style.visibility</p:attrName>
                                        </p:attrNameLst>
                                      </p:cBhvr>
                                      <p:to>
                                        <p:strVal val="visible"/>
                                      </p:to>
                                    </p:set>
                                    <p:animEffect transition="in" filter="box(out)">
                                      <p:cBhvr>
                                        <p:cTn id="12" dur="500"/>
                                        <p:tgtEl>
                                          <p:spTgt spid="72745">
                                            <p:txEl>
                                              <p:charRg st="37" end="10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4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Date Placeholder 3"/>
          <p:cNvSpPr txBox="1">
            <a:spLocks noGrp="1"/>
          </p:cNvSpPr>
          <p:nvPr>
            <p:ph type="dt" sz="half" idx="2"/>
          </p:nvPr>
        </p:nvSpPr>
        <p:spPr>
          <a:xfrm>
            <a:off x="342900"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211138" y="1141413"/>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943100" y="179388"/>
            <a:ext cx="34925" cy="800100"/>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28677"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3" name="Title 2"/>
          <p:cNvSpPr>
            <a:spLocks noGrp="1"/>
          </p:cNvSpPr>
          <p:nvPr>
            <p:ph type="ctrTitle"/>
          </p:nvPr>
        </p:nvSpPr>
        <p:spPr>
          <a:xfrm>
            <a:off x="739775" y="1758950"/>
            <a:ext cx="8404225" cy="911225"/>
          </a:xfrm>
        </p:spPr>
        <p:txBody>
          <a:bodyPr vert="horz" wrap="square" lIns="91440" tIns="45720" rIns="91440" bIns="45720" numCol="1" rtlCol="0" anchor="b" anchorCtr="0" compatLnSpc="1">
            <a:normAutofit fontScale="90000"/>
          </a:bodyPr>
          <a:lstStyle/>
          <a:p>
            <a:pPr marL="0" marR="0" lvl="0" indent="0" algn="ctr" defTabSz="685800" rtl="0" eaLnBrk="1" fontAlgn="auto" latinLnBrk="0" hangingPunct="1">
              <a:lnSpc>
                <a:spcPct val="150000"/>
              </a:lnSpc>
              <a:spcBef>
                <a:spcPct val="0"/>
              </a:spcBef>
              <a:spcAft>
                <a:spcPts val="0"/>
              </a:spcAft>
              <a:buClrTx/>
              <a:buSzTx/>
              <a:buFontTx/>
              <a:buNone/>
              <a:defRPr/>
            </a:pPr>
            <a:r>
              <a:rPr kumimoji="0" lang="en-US" sz="3300" b="1" i="0" u="none" strike="noStrike" kern="1200" cap="none" spc="0" normalizeH="0" baseline="0" noProof="0" dirty="0">
                <a:ln>
                  <a:noFill/>
                </a:ln>
                <a:solidFill>
                  <a:srgbClr val="FF0000"/>
                </a:solidFill>
                <a:effectLst/>
                <a:uLnTx/>
                <a:uFillTx/>
                <a:latin typeface="Times New Roman" panose="02020603050405020304" pitchFamily="18" charset="0"/>
                <a:ea typeface="+mj-ea"/>
                <a:cs typeface="Times New Roman" panose="02020603050405020304" pitchFamily="18" charset="0"/>
              </a:rPr>
              <a:t> </a:t>
            </a:r>
            <a:r>
              <a:rPr kumimoji="0" lang="en-US" altLang="en-US" sz="2475" b="1" i="0" u="none" strike="noStrike" kern="1200" cap="none" spc="0" normalizeH="0" baseline="0" noProof="0" dirty="0">
                <a:ln>
                  <a:noFill/>
                </a:ln>
                <a:solidFill>
                  <a:srgbClr val="FF0000"/>
                </a:solidFill>
                <a:effectLst/>
                <a:uLnTx/>
                <a:uFillTx/>
                <a:latin typeface="Times New Roman" panose="02020603050405020304" pitchFamily="18" charset="0"/>
                <a:ea typeface="Tahoma" panose="020B0604030504040204" pitchFamily="34" charset="0"/>
                <a:cs typeface="Times New Roman" panose="02020603050405020304" pitchFamily="18" charset="0"/>
              </a:rPr>
              <a:t>NỘI DUNG BÀI GIẢNG</a:t>
            </a:r>
            <a:br>
              <a:rPr kumimoji="0" lang="en-US" altLang="en-US" sz="2475" b="1" i="0" u="none" strike="noStrike" kern="1200" cap="none" spc="0" normalizeH="0" baseline="0" noProof="0" dirty="0">
                <a:ln>
                  <a:noFill/>
                </a:ln>
                <a:solidFill>
                  <a:srgbClr val="FF0000"/>
                </a:solidFill>
                <a:effectLst/>
                <a:uLnTx/>
                <a:uFillTx/>
                <a:latin typeface="Times New Roman" panose="02020603050405020304" pitchFamily="18" charset="0"/>
                <a:ea typeface="Tahoma" panose="020B0604030504040204" pitchFamily="34" charset="0"/>
                <a:cs typeface="Times New Roman" panose="02020603050405020304" pitchFamily="18" charset="0"/>
              </a:rPr>
            </a:br>
            <a:endParaRPr kumimoji="0" lang="en-US" sz="2025" b="0" i="0" u="none" strike="noStrike" kern="1200" cap="none" spc="0" normalizeH="0" baseline="0" noProof="0" dirty="0">
              <a:ln>
                <a:noFill/>
              </a:ln>
              <a:solidFill>
                <a:schemeClr val="accent1"/>
              </a:solidFill>
              <a:effectLst/>
              <a:uLnTx/>
              <a:uFillTx/>
              <a:latin typeface="Times New Roman" panose="02020603050405020304" pitchFamily="18" charset="0"/>
              <a:ea typeface="+mj-ea"/>
              <a:cs typeface="Times New Roman" panose="02020603050405020304" pitchFamily="18" charset="0"/>
            </a:endParaRPr>
          </a:p>
        </p:txBody>
      </p:sp>
      <p:grpSp>
        <p:nvGrpSpPr>
          <p:cNvPr id="28679" name="Group 15"/>
          <p:cNvGrpSpPr/>
          <p:nvPr/>
        </p:nvGrpSpPr>
        <p:grpSpPr>
          <a:xfrm>
            <a:off x="1312863" y="1758950"/>
            <a:ext cx="6872287" cy="3346450"/>
            <a:chOff x="899592" y="1340768"/>
            <a:chExt cx="7560840" cy="4752528"/>
          </a:xfrm>
        </p:grpSpPr>
        <p:graphicFrame>
          <p:nvGraphicFramePr>
            <p:cNvPr id="17" name="Diagram 16"/>
            <p:cNvGraphicFramePr/>
            <p:nvPr/>
          </p:nvGraphicFramePr>
          <p:xfrm>
            <a:off x="899592" y="1340768"/>
            <a:ext cx="7560840" cy="475252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18" name="TextBox 17"/>
            <p:cNvSpPr txBox="1"/>
            <p:nvPr/>
          </p:nvSpPr>
          <p:spPr bwMode="auto">
            <a:xfrm>
              <a:off x="1001795" y="2348879"/>
              <a:ext cx="1139019" cy="907687"/>
            </a:xfrm>
            <a:prstGeom prst="rect">
              <a:avLst/>
            </a:prstGeom>
            <a:noFill/>
          </p:spPr>
          <p:txBody>
            <a:bodyPr>
              <a:spAutoFit/>
            </a:bodyPr>
            <a:lstStyle/>
            <a:p>
              <a:pPr marR="0" algn="ctr" defTabSz="914400" eaLnBrk="1" fontAlgn="auto" hangingPunct="1">
                <a:spcBef>
                  <a:spcPts val="0"/>
                </a:spcBef>
                <a:spcAft>
                  <a:spcPts val="0"/>
                </a:spcAft>
                <a:buClrTx/>
                <a:buSzTx/>
                <a:buFontTx/>
                <a:buNone/>
                <a:defRPr/>
              </a:pPr>
              <a:r>
                <a:rPr kumimoji="0" lang="en-US" sz="30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1.</a:t>
              </a:r>
              <a:endParaRPr kumimoji="0" lang="en-US" sz="30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sp>
          <p:nvSpPr>
            <p:cNvPr id="19" name="TextBox 18"/>
            <p:cNvSpPr txBox="1"/>
            <p:nvPr/>
          </p:nvSpPr>
          <p:spPr bwMode="auto">
            <a:xfrm>
              <a:off x="1384030" y="4420163"/>
              <a:ext cx="953763" cy="832046"/>
            </a:xfrm>
            <a:prstGeom prst="rect">
              <a:avLst/>
            </a:prstGeom>
            <a:noFill/>
          </p:spPr>
          <p:txBody>
            <a:bodyPr>
              <a:spAutoFit/>
            </a:bodyPr>
            <a:lstStyle/>
            <a:p>
              <a:pPr marR="0" defTabSz="914400" eaLnBrk="1" fontAlgn="auto" hangingPunct="1">
                <a:spcBef>
                  <a:spcPts val="0"/>
                </a:spcBef>
                <a:spcAft>
                  <a:spcPts val="0"/>
                </a:spcAft>
                <a:buClrTx/>
                <a:buSzTx/>
                <a:buFontTx/>
                <a:buNone/>
                <a:defRPr/>
              </a:pPr>
              <a:r>
                <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2.</a:t>
              </a:r>
              <a:endPar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grpSp>
      <p:sp>
        <p:nvSpPr>
          <p:cNvPr id="13" name="Oval 12"/>
          <p:cNvSpPr/>
          <p:nvPr/>
        </p:nvSpPr>
        <p:spPr>
          <a:xfrm>
            <a:off x="782638" y="5013325"/>
            <a:ext cx="1195388" cy="1222375"/>
          </a:xfrm>
          <a:prstGeom prst="ellipse">
            <a:avLst/>
          </a:prstGeom>
          <a:blipFill rotWithShape="0">
            <a:blip r:embed="rId6"/>
            <a:stretch>
              <a:fillRect/>
            </a:stretch>
          </a:blipFill>
        </p:spPr>
        <p:style>
          <a:lnRef idx="2">
            <a:schemeClr val="accent1">
              <a:hueOff val="0"/>
              <a:satOff val="0"/>
              <a:lumOff val="0"/>
              <a:alphaOff val="0"/>
            </a:schemeClr>
          </a:lnRef>
          <a:fillRef idx="1">
            <a:scrgbClr r="0" g="0" b="0"/>
          </a:fillRef>
          <a:effectRef idx="0">
            <a:schemeClr val="lt1">
              <a:hueOff val="0"/>
              <a:satOff val="0"/>
              <a:lumOff val="0"/>
              <a:alphaOff val="0"/>
            </a:schemeClr>
          </a:effectRef>
          <a:fontRef idx="minor">
            <a:schemeClr val="dk1">
              <a:hueOff val="0"/>
              <a:satOff val="0"/>
              <a:lumOff val="0"/>
              <a:alphaOff val="0"/>
            </a:schemeClr>
          </a:fontRef>
        </p:style>
      </p:sp>
      <p:grpSp>
        <p:nvGrpSpPr>
          <p:cNvPr id="28681" name="Group 13"/>
          <p:cNvGrpSpPr/>
          <p:nvPr/>
        </p:nvGrpSpPr>
        <p:grpSpPr>
          <a:xfrm>
            <a:off x="1978025" y="5229225"/>
            <a:ext cx="6238875" cy="955675"/>
            <a:chOff x="615015" y="1911910"/>
            <a:chExt cx="6239666" cy="955787"/>
          </a:xfrm>
        </p:grpSpPr>
        <p:sp>
          <p:nvSpPr>
            <p:cNvPr id="15" name="Rectangle 14"/>
            <p:cNvSpPr/>
            <p:nvPr/>
          </p:nvSpPr>
          <p:spPr>
            <a:xfrm>
              <a:off x="615015" y="1911910"/>
              <a:ext cx="6239666" cy="955787"/>
            </a:xfrm>
            <a:prstGeom prst="rect">
              <a:avLst/>
            </a:prstGeom>
          </p:spPr>
          <p:style>
            <a:lnRef idx="2">
              <a:schemeClr val="accent2"/>
            </a:lnRef>
            <a:fillRef idx="1">
              <a:schemeClr val="lt1"/>
            </a:fillRef>
            <a:effectRef idx="0">
              <a:schemeClr val="accent2"/>
            </a:effectRef>
            <a:fontRef idx="minor">
              <a:schemeClr val="dk1"/>
            </a:fontRef>
          </p:style>
        </p:sp>
        <p:sp>
          <p:nvSpPr>
            <p:cNvPr id="20" name="Rectangle 19"/>
            <p:cNvSpPr/>
            <p:nvPr/>
          </p:nvSpPr>
          <p:spPr>
            <a:xfrm>
              <a:off x="615015" y="1911910"/>
              <a:ext cx="6239666" cy="955787"/>
            </a:xfrm>
            <a:prstGeom prst="rect">
              <a:avLst/>
            </a:prstGeom>
          </p:spPr>
          <p:style>
            <a:lnRef idx="0">
              <a:scrgbClr r="0" g="0" b="0"/>
            </a:lnRef>
            <a:fillRef idx="0">
              <a:scrgbClr r="0" g="0" b="0"/>
            </a:fillRef>
            <a:effectRef idx="0">
              <a:scrgbClr r="0" g="0" b="0"/>
            </a:effectRef>
            <a:fontRef idx="minor">
              <a:schemeClr val="dk1"/>
            </a:fontRef>
          </p:style>
          <p:txBody>
            <a:bodyPr lIns="758657" tIns="81280" rIns="81280" bIns="81280" spcCol="1270"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defTabSz="1422400">
                <a:lnSpc>
                  <a:spcPct val="90000"/>
                </a:lnSpc>
                <a:spcAft>
                  <a:spcPct val="35000"/>
                </a:spcAft>
                <a:buNone/>
              </a:pPr>
              <a:r>
                <a:rPr lang="pt-BR" altLang="x-none" sz="3200" b="1" dirty="0">
                  <a:latin typeface="Times New Roman" panose="02020603050405020304" pitchFamily="18" charset="0"/>
                  <a:cs typeface="Times New Roman" panose="02020603050405020304" pitchFamily="18" charset="0"/>
                </a:rPr>
                <a:t>Tư tưởng Hồ Chí Minh về Con người</a:t>
              </a:r>
              <a:endParaRPr sz="3200" b="1" dirty="0">
                <a:latin typeface="Times New Roman" panose="02020603050405020304" pitchFamily="18" charset="0"/>
                <a:ea typeface="Times New Roman" panose="02020603050405020304" pitchFamily="18" charset="0"/>
              </a:endParaRPr>
            </a:p>
          </p:txBody>
        </p:sp>
      </p:grpSp>
      <p:sp>
        <p:nvSpPr>
          <p:cNvPr id="21" name="TextBox 20"/>
          <p:cNvSpPr txBox="1"/>
          <p:nvPr/>
        </p:nvSpPr>
        <p:spPr bwMode="auto">
          <a:xfrm>
            <a:off x="1144767" y="5413705"/>
            <a:ext cx="866910" cy="507830"/>
          </a:xfrm>
          <a:prstGeom prst="rect">
            <a:avLst/>
          </a:prstGeom>
          <a:noFill/>
        </p:spPr>
        <p:txBody>
          <a:bodyPr>
            <a:spAutoFit/>
          </a:bodyPr>
          <a:lstStyle/>
          <a:p>
            <a:pPr marR="0" defTabSz="914400" eaLnBrk="1" fontAlgn="auto" hangingPunct="1">
              <a:spcBef>
                <a:spcPts val="0"/>
              </a:spcBef>
              <a:spcAft>
                <a:spcPts val="0"/>
              </a:spcAft>
              <a:buClrTx/>
              <a:buSzTx/>
              <a:buFontTx/>
              <a:buNone/>
              <a:defRPr/>
            </a:pPr>
            <a:r>
              <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rPr>
              <a:t>3.</a:t>
            </a:r>
            <a:endParaRPr kumimoji="0" lang="en-US" sz="2700" b="1" kern="1200" cap="none" spc="0" normalizeH="0" baseline="0" noProof="0" dirty="0">
              <a:ln w="22225">
                <a:solidFill>
                  <a:srgbClr val="BAAA12"/>
                </a:solidFill>
                <a:prstDash val="solid"/>
              </a:ln>
              <a:solidFill>
                <a:srgbClr val="BAAA12">
                  <a:lumMod val="40000"/>
                  <a:lumOff val="60000"/>
                </a:srgbClr>
              </a:solidFill>
              <a:latin typeface="Times New Roman" panose="02020603050405020304" pitchFamily="18" charset="0"/>
              <a:ea typeface="+mn-ea"/>
              <a:cs typeface="Times New Roman" panose="02020603050405020304" pitchFamily="18" charset="0"/>
            </a:endParaRPr>
          </a:p>
        </p:txBody>
      </p:sp>
      <p:pic>
        <p:nvPicPr>
          <p:cNvPr id="28683" name="Picture 21"/>
          <p:cNvPicPr>
            <a:picLocks noChangeAspect="1"/>
          </p:cNvPicPr>
          <p:nvPr/>
        </p:nvPicPr>
        <p:blipFill>
          <a:blip r:embed="rId7"/>
          <a:stretch>
            <a:fillRect/>
          </a:stretch>
        </p:blipFill>
        <p:spPr>
          <a:xfrm>
            <a:off x="595313" y="6350"/>
            <a:ext cx="1216025" cy="1192213"/>
          </a:xfrm>
          <a:prstGeom prst="rect">
            <a:avLst/>
          </a:prstGeom>
          <a:noFill/>
          <a:ln w="9525">
            <a:noFill/>
          </a:ln>
        </p:spPr>
      </p:pic>
      <p:sp>
        <p:nvSpPr>
          <p:cNvPr id="23" name="Rectangle 22"/>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KHOA </a:t>
            </a:r>
            <a:r>
              <a:rPr lang="en-US"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LÝ LUẬN </a:t>
            </a:r>
            <a:r>
              <a:rPr sz="2100" b="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CHÍNH TRỊ </a:t>
            </a: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WordArt 2"/>
          <p:cNvSpPr>
            <a:spLocks noTextEdit="1"/>
          </p:cNvSpPr>
          <p:nvPr/>
        </p:nvSpPr>
        <p:spPr>
          <a:xfrm>
            <a:off x="1547813" y="103188"/>
            <a:ext cx="7562850" cy="804862"/>
          </a:xfrm>
          <a:prstGeom prst="rect">
            <a:avLst/>
          </a:prstGeom>
        </p:spPr>
        <p:txBody>
          <a:bodyPr wrap="none" fromWordArt="1">
            <a:prstTxWarp prst="textPlain">
              <a:avLst>
                <a:gd name="adj" fmla="val 50000"/>
              </a:avLst>
            </a:prstTxWarp>
            <a:normAutofit/>
          </a:bodyPr>
          <a:p>
            <a:pPr algn="ctr"/>
            <a:endParaRPr lang="en-US" sz="3600" b="1">
              <a:solidFill>
                <a:srgbClr val="0000FF"/>
              </a:solidFill>
              <a:effectLst>
                <a:outerShdw dist="45791" dir="2021404" algn="ctr" rotWithShape="0">
                  <a:srgbClr val="B2B2B2">
                    <a:alpha val="79999"/>
                  </a:srgbClr>
                </a:outerShdw>
              </a:effectLst>
              <a:latin typeface="Times New Roman" panose="02020603050405020304" pitchFamily="18" charset="0"/>
              <a:ea typeface="Times New Roman" panose="02020603050405020304" pitchFamily="18" charset="0"/>
            </a:endParaRPr>
          </a:p>
        </p:txBody>
      </p:sp>
      <p:sp>
        <p:nvSpPr>
          <p:cNvPr id="73735" name="Rectangle 7"/>
          <p:cNvSpPr>
            <a:spLocks noChangeArrowheads="1"/>
          </p:cNvSpPr>
          <p:nvPr/>
        </p:nvSpPr>
        <p:spPr bwMode="auto">
          <a:xfrm>
            <a:off x="250825" y="2690813"/>
            <a:ext cx="8640763" cy="25558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eaLnBrk="1" hangingPunct="1">
              <a:buNone/>
            </a:pPr>
            <a:r>
              <a:rPr lang="en-AU" altLang="x-none" sz="3200" b="1" i="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Liêm</a:t>
            </a:r>
            <a:r>
              <a:rPr lang="en-AU" altLang="x-none" sz="3200" b="1" dirty="0">
                <a:latin typeface="Times New Roman" panose="02020603050405020304" pitchFamily="18" charset="0"/>
                <a:cs typeface="Times New Roman" panose="02020603050405020304" pitchFamily="18" charset="0"/>
              </a:rPr>
              <a:t> </a:t>
            </a:r>
            <a:r>
              <a:rPr lang="en-AU" altLang="x-none" sz="3200" dirty="0">
                <a:latin typeface="Times New Roman" panose="02020603050405020304" pitchFamily="18" charset="0"/>
                <a:cs typeface="Times New Roman" panose="02020603050405020304" pitchFamily="18" charset="0"/>
              </a:rPr>
              <a:t>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trong sạch, không tham lam địa vị, tiền của... </a:t>
            </a:r>
            <a:endParaRPr sz="32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200" b="1" i="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Chính</a:t>
            </a:r>
            <a:r>
              <a:rPr lang="en-AU" altLang="x-none" sz="3200" dirty="0">
                <a:latin typeface="Times New Roman" panose="02020603050405020304" pitchFamily="18" charset="0"/>
                <a:cs typeface="Times New Roman" panose="02020603050405020304" pitchFamily="18" charset="0"/>
              </a:rPr>
              <a:t>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không t</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thẳng thắn, đứng đắn </a:t>
            </a:r>
            <a:endParaRPr lang="en-AU" altLang="x-none" sz="3200" i="1"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200" b="1" i="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Chí công vô tư</a:t>
            </a:r>
            <a:r>
              <a:rPr lang="en-AU" altLang="x-none" sz="3200" dirty="0">
                <a:latin typeface="Times New Roman" panose="02020603050405020304" pitchFamily="18" charset="0"/>
                <a:cs typeface="Times New Roman" panose="02020603050405020304" pitchFamily="18" charset="0"/>
              </a:rPr>
              <a:t>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công bằng công tâm, không thiên tư, thiên vị</a:t>
            </a:r>
            <a:endParaRPr sz="3200" dirty="0">
              <a:latin typeface="Times New Roman" panose="02020603050405020304" pitchFamily="18" charset="0"/>
              <a:ea typeface="Times New Roman" panose="02020603050405020304" pitchFamily="18" charset="0"/>
            </a:endParaRPr>
          </a:p>
        </p:txBody>
      </p:sp>
      <p:cxnSp>
        <p:nvCxnSpPr>
          <p:cNvPr id="48132"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8134"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0" name="Rectangle 9"/>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3735">
                                            <p:txEl>
                                              <p:charRg st="0" end="58"/>
                                            </p:txEl>
                                          </p:spTgt>
                                        </p:tgtEl>
                                        <p:attrNameLst>
                                          <p:attrName>style.visibility</p:attrName>
                                        </p:attrNameLst>
                                      </p:cBhvr>
                                      <p:to>
                                        <p:strVal val="visible"/>
                                      </p:to>
                                    </p:set>
                                    <p:animEffect transition="in" filter="checkerboard(across)">
                                      <p:cBhvr>
                                        <p:cTn id="7" dur="500"/>
                                        <p:tgtEl>
                                          <p:spTgt spid="73735">
                                            <p:txEl>
                                              <p:charRg st="0" end="58"/>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3735">
                                            <p:txEl>
                                              <p:charRg st="58" end="101"/>
                                            </p:txEl>
                                          </p:spTgt>
                                        </p:tgtEl>
                                        <p:attrNameLst>
                                          <p:attrName>style.visibility</p:attrName>
                                        </p:attrNameLst>
                                      </p:cBhvr>
                                      <p:to>
                                        <p:strVal val="visible"/>
                                      </p:to>
                                    </p:set>
                                    <p:animEffect transition="in" filter="checkerboard(across)">
                                      <p:cBhvr>
                                        <p:cTn id="12" dur="500"/>
                                        <p:tgtEl>
                                          <p:spTgt spid="73735">
                                            <p:txEl>
                                              <p:charRg st="58" end="10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3735">
                                            <p:txEl>
                                              <p:charRg st="101" end="166"/>
                                            </p:txEl>
                                          </p:spTgt>
                                        </p:tgtEl>
                                        <p:attrNameLst>
                                          <p:attrName>style.visibility</p:attrName>
                                        </p:attrNameLst>
                                      </p:cBhvr>
                                      <p:to>
                                        <p:strVal val="visible"/>
                                      </p:to>
                                    </p:set>
                                    <p:animEffect transition="in" filter="checkerboard(across)">
                                      <p:cBhvr>
                                        <p:cTn id="17" dur="500"/>
                                        <p:tgtEl>
                                          <p:spTgt spid="73735">
                                            <p:txEl>
                                              <p:charRg st="101" end="16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373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5" name="Rectangle 3"/>
          <p:cNvSpPr>
            <a:spLocks noChangeArrowheads="1"/>
          </p:cNvSpPr>
          <p:nvPr/>
        </p:nvSpPr>
        <p:spPr bwMode="auto">
          <a:xfrm>
            <a:off x="762000" y="1489075"/>
            <a:ext cx="7289800" cy="5238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lgn="just">
              <a:buNone/>
            </a:pPr>
            <a:r>
              <a:rPr lang="en-AU" altLang="x-none" sz="2800" b="1" dirty="0">
                <a:solidFill>
                  <a:srgbClr val="002060"/>
                </a:solidFill>
                <a:latin typeface="Times New Roman" panose="02020603050405020304" pitchFamily="18" charset="0"/>
                <a:cs typeface="Times New Roman" panose="02020603050405020304" pitchFamily="18" charset="0"/>
              </a:rPr>
              <a:t>c. Thương yêu con người, sống có tình nghĩa</a:t>
            </a:r>
            <a:endParaRPr lang="en-AU" altLang="x-none" sz="2800" b="1" dirty="0">
              <a:solidFill>
                <a:srgbClr val="002060"/>
              </a:solidFill>
              <a:latin typeface="Times New Roman" panose="02020603050405020304" pitchFamily="18" charset="0"/>
              <a:ea typeface="Times New Roman" panose="02020603050405020304" pitchFamily="18" charset="0"/>
            </a:endParaRPr>
          </a:p>
        </p:txBody>
      </p:sp>
      <p:sp>
        <p:nvSpPr>
          <p:cNvPr id="74759" name="Rectangle 7"/>
          <p:cNvSpPr>
            <a:spLocks noChangeArrowheads="1"/>
          </p:cNvSpPr>
          <p:nvPr/>
        </p:nvSpPr>
        <p:spPr bwMode="auto">
          <a:xfrm>
            <a:off x="214313" y="2362200"/>
            <a:ext cx="8715375" cy="4246563"/>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eaLnBrk="1" hangingPunct="1">
              <a:buNone/>
            </a:pPr>
            <a:r>
              <a:rPr lang="en-AU" altLang="x-none" sz="3000" dirty="0">
                <a:latin typeface="Times New Roman" panose="02020603050405020304" pitchFamily="18" charset="0"/>
                <a:cs typeface="Times New Roman" panose="02020603050405020304" pitchFamily="18" charset="0"/>
              </a:rPr>
              <a:t>+ Yêu thương con người đòi hỏi mỗi người phải luôn luôn nghiêm khắc với mình, rộng rãi, độ lượng với người khác, phải có thái độ tôn trong con người. </a:t>
            </a:r>
            <a:endParaRPr lang="en-AU" altLang="x-none" sz="30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000" dirty="0">
                <a:latin typeface="Times New Roman" panose="02020603050405020304" pitchFamily="18" charset="0"/>
                <a:cs typeface="Times New Roman" panose="02020603050405020304" pitchFamily="18" charset="0"/>
              </a:rPr>
              <a:t>+ Khoan dung, độ lượng với những người có sai lầm khuyết điểm, kể cả với những người lầm đường lạc lối, với cả những kẻ thù đã bị thương, bị bắt hoặc đã quy h</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ng.</a:t>
            </a:r>
            <a:endParaRPr lang="en-AU" altLang="x-none" sz="30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000" dirty="0">
                <a:latin typeface="Times New Roman" panose="02020603050405020304" pitchFamily="18" charset="0"/>
                <a:cs typeface="Times New Roman" panose="02020603050405020304" pitchFamily="18" charset="0"/>
              </a:rPr>
              <a:t>+ Tình yêu thương con người còn l</a:t>
            </a:r>
            <a:r>
              <a:rPr lang="en-AU" altLang="x-none" sz="3000" dirty="0">
                <a:latin typeface="Times New Roman" panose="02020603050405020304" pitchFamily="18" charset="0"/>
                <a:ea typeface="Times New Roman" panose="02020603050405020304" pitchFamily="18" charset="0"/>
              </a:rPr>
              <a:t>à</a:t>
            </a:r>
            <a:r>
              <a:rPr lang="en-AU" altLang="x-none" sz="3000" dirty="0">
                <a:latin typeface="Times New Roman" panose="02020603050405020304" pitchFamily="18" charset="0"/>
                <a:cs typeface="Times New Roman" panose="02020603050405020304" pitchFamily="18" charset="0"/>
              </a:rPr>
              <a:t> tình yêu bạn bè, đồng chí, có thái độ tôn trọng con người </a:t>
            </a:r>
            <a:endParaRPr sz="3000" dirty="0">
              <a:latin typeface="Times New Roman" panose="02020603050405020304" pitchFamily="18" charset="0"/>
              <a:ea typeface="Times New Roman" panose="02020603050405020304" pitchFamily="18" charset="0"/>
            </a:endParaRPr>
          </a:p>
        </p:txBody>
      </p:sp>
      <p:cxnSp>
        <p:nvCxnSpPr>
          <p:cNvPr id="49156"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49158"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0" name="Rectangle 9"/>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4759">
                                            <p:txEl>
                                              <p:charRg st="0" end="151"/>
                                            </p:txEl>
                                          </p:spTgt>
                                        </p:tgtEl>
                                        <p:attrNameLst>
                                          <p:attrName>style.visibility</p:attrName>
                                        </p:attrNameLst>
                                      </p:cBhvr>
                                      <p:to>
                                        <p:strVal val="visible"/>
                                      </p:to>
                                    </p:set>
                                    <p:animEffect transition="in" filter="checkerboard(across)">
                                      <p:cBhvr>
                                        <p:cTn id="7" dur="500"/>
                                        <p:tgtEl>
                                          <p:spTgt spid="74759">
                                            <p:txEl>
                                              <p:charRg st="0" end="15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4759">
                                            <p:txEl>
                                              <p:charRg st="151" end="314"/>
                                            </p:txEl>
                                          </p:spTgt>
                                        </p:tgtEl>
                                        <p:attrNameLst>
                                          <p:attrName>style.visibility</p:attrName>
                                        </p:attrNameLst>
                                      </p:cBhvr>
                                      <p:to>
                                        <p:strVal val="visible"/>
                                      </p:to>
                                    </p:set>
                                    <p:animEffect transition="in" filter="checkerboard(across)">
                                      <p:cBhvr>
                                        <p:cTn id="12" dur="500"/>
                                        <p:tgtEl>
                                          <p:spTgt spid="74759">
                                            <p:txEl>
                                              <p:charRg st="151" end="31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4759">
                                            <p:txEl>
                                              <p:charRg st="314" end="408"/>
                                            </p:txEl>
                                          </p:spTgt>
                                        </p:tgtEl>
                                        <p:attrNameLst>
                                          <p:attrName>style.visibility</p:attrName>
                                        </p:attrNameLst>
                                      </p:cBhvr>
                                      <p:to>
                                        <p:strVal val="visible"/>
                                      </p:to>
                                    </p:set>
                                    <p:animEffect transition="in" filter="checkerboard(across)">
                                      <p:cBhvr>
                                        <p:cTn id="17" dur="500"/>
                                        <p:tgtEl>
                                          <p:spTgt spid="74759">
                                            <p:txEl>
                                              <p:charRg st="314" end="40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75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9" name="Rectangle 3"/>
          <p:cNvSpPr>
            <a:spLocks noChangeArrowheads="1"/>
          </p:cNvSpPr>
          <p:nvPr/>
        </p:nvSpPr>
        <p:spPr bwMode="auto">
          <a:xfrm>
            <a:off x="1058863" y="1524000"/>
            <a:ext cx="6240463" cy="5238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lgn="just">
              <a:buNone/>
            </a:pPr>
            <a:r>
              <a:rPr lang="en-AU" altLang="x-none" sz="2800" b="1" dirty="0">
                <a:solidFill>
                  <a:srgbClr val="002060"/>
                </a:solidFill>
                <a:latin typeface="Times New Roman" panose="02020603050405020304" pitchFamily="18" charset="0"/>
                <a:cs typeface="Times New Roman" panose="02020603050405020304" pitchFamily="18" charset="0"/>
              </a:rPr>
              <a:t>d. Tinh thần quốc tế trong sáng </a:t>
            </a:r>
            <a:endParaRPr lang="en-AU" altLang="x-none" sz="2800" b="1" dirty="0">
              <a:solidFill>
                <a:srgbClr val="002060"/>
              </a:solidFill>
              <a:latin typeface="Times New Roman" panose="02020603050405020304" pitchFamily="18" charset="0"/>
              <a:ea typeface="Times New Roman" panose="02020603050405020304" pitchFamily="18" charset="0"/>
            </a:endParaRPr>
          </a:p>
        </p:txBody>
      </p:sp>
      <p:sp>
        <p:nvSpPr>
          <p:cNvPr id="75783" name="Rectangle 7"/>
          <p:cNvSpPr>
            <a:spLocks noChangeArrowheads="1"/>
          </p:cNvSpPr>
          <p:nvPr/>
        </p:nvSpPr>
        <p:spPr bwMode="auto">
          <a:xfrm>
            <a:off x="215900" y="2427288"/>
            <a:ext cx="8640763" cy="354012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eaLnBrk="1" hangingPunct="1">
              <a:buNone/>
            </a:pPr>
            <a:r>
              <a:rPr lang="en-AU" altLang="x-none" sz="3200" dirty="0">
                <a:latin typeface="Times New Roman" panose="02020603050405020304" pitchFamily="18" charset="0"/>
                <a:cs typeface="Times New Roman" panose="02020603050405020304" pitchFamily="18" charset="0"/>
              </a:rPr>
              <a:t>- Tinh thần quốc tế vô sản, bốn phương vô sản đều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anh em. </a:t>
            </a:r>
            <a:endParaRPr lang="en-AU" altLang="x-none" sz="32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200" dirty="0">
                <a:latin typeface="Times New Roman" panose="02020603050405020304" pitchFamily="18" charset="0"/>
                <a:cs typeface="Times New Roman" panose="02020603050405020304" pitchFamily="18" charset="0"/>
              </a:rPr>
              <a:t>- Tinh thần đo</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n kết với các dân tộc bị áp bức, với nhân dân lao động các nước. </a:t>
            </a:r>
            <a:endParaRPr lang="en-AU" altLang="x-none" sz="32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200" dirty="0">
                <a:latin typeface="Times New Roman" panose="02020603050405020304" pitchFamily="18" charset="0"/>
                <a:cs typeface="Times New Roman" panose="02020603050405020304" pitchFamily="18" charset="0"/>
              </a:rPr>
              <a:t>- Tinh thần đo</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n kết của nhân dân Việt Nam với tất cả những người tiến bộ trên thế giới vì ho</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bình, công lý v</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tiến bộ xã hội.</a:t>
            </a:r>
            <a:endParaRPr lang="en-AU" altLang="x-none" sz="3200" dirty="0">
              <a:latin typeface="Times New Roman" panose="02020603050405020304" pitchFamily="18" charset="0"/>
              <a:ea typeface="Times New Roman" panose="02020603050405020304" pitchFamily="18" charset="0"/>
            </a:endParaRPr>
          </a:p>
        </p:txBody>
      </p:sp>
      <p:cxnSp>
        <p:nvCxnSpPr>
          <p:cNvPr id="50180"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0182"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0" name="Rectangle 9"/>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5783">
                                            <p:txEl>
                                              <p:charRg st="0" end="62"/>
                                            </p:txEl>
                                          </p:spTgt>
                                        </p:tgtEl>
                                        <p:attrNameLst>
                                          <p:attrName>style.visibility</p:attrName>
                                        </p:attrNameLst>
                                      </p:cBhvr>
                                      <p:to>
                                        <p:strVal val="visible"/>
                                      </p:to>
                                    </p:set>
                                    <p:animEffect transition="in" filter="checkerboard(across)">
                                      <p:cBhvr>
                                        <p:cTn id="7" dur="500"/>
                                        <p:tgtEl>
                                          <p:spTgt spid="75783">
                                            <p:txEl>
                                              <p:charRg st="0" end="6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5783">
                                            <p:txEl>
                                              <p:charRg st="62" end="143"/>
                                            </p:txEl>
                                          </p:spTgt>
                                        </p:tgtEl>
                                        <p:attrNameLst>
                                          <p:attrName>style.visibility</p:attrName>
                                        </p:attrNameLst>
                                      </p:cBhvr>
                                      <p:to>
                                        <p:strVal val="visible"/>
                                      </p:to>
                                    </p:set>
                                    <p:animEffect transition="in" filter="checkerboard(across)">
                                      <p:cBhvr>
                                        <p:cTn id="12" dur="500"/>
                                        <p:tgtEl>
                                          <p:spTgt spid="75783">
                                            <p:txEl>
                                              <p:charRg st="62" end="14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5783">
                                            <p:txEl>
                                              <p:charRg st="143" end="271"/>
                                            </p:txEl>
                                          </p:spTgt>
                                        </p:tgtEl>
                                        <p:attrNameLst>
                                          <p:attrName>style.visibility</p:attrName>
                                        </p:attrNameLst>
                                      </p:cBhvr>
                                      <p:to>
                                        <p:strVal val="visible"/>
                                      </p:to>
                                    </p:set>
                                    <p:animEffect transition="in" filter="checkerboard(across)">
                                      <p:cBhvr>
                                        <p:cTn id="17" dur="500"/>
                                        <p:tgtEl>
                                          <p:spTgt spid="75783">
                                            <p:txEl>
                                              <p:charRg st="143" end="27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8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WordArt 5"/>
          <p:cNvSpPr>
            <a:spLocks noTextEdit="1"/>
          </p:cNvSpPr>
          <p:nvPr/>
        </p:nvSpPr>
        <p:spPr>
          <a:xfrm>
            <a:off x="550863" y="1579563"/>
            <a:ext cx="6469062" cy="360362"/>
          </a:xfrm>
          <a:prstGeom prst="rect">
            <a:avLst/>
          </a:prstGeom>
        </p:spPr>
        <p:txBody>
          <a:bodyPr wrap="none" fromWordArt="1">
            <a:prstTxWarp prst="textPlain">
              <a:avLst>
                <a:gd name="adj" fmla="val 50000"/>
              </a:avLst>
            </a:prstTxWarp>
            <a:normAutofit/>
          </a:bodyPr>
          <a:p>
            <a:pPr algn="ctr"/>
            <a:endParaRPr lang="en-US" sz="3600" b="1" i="1">
              <a:ln w="19050" cap="flat" cmpd="sng">
                <a:solidFill>
                  <a:srgbClr val="FF0000"/>
                </a:solidFill>
                <a:prstDash val="solid"/>
                <a:headEnd type="none" w="med" len="med"/>
                <a:tailEnd type="none" w="med" len="med"/>
              </a:ln>
              <a:solidFill>
                <a:srgbClr val="FFFF00"/>
              </a:solidFill>
              <a:latin typeface="Times New Roman" panose="02020603050405020304" pitchFamily="18" charset="0"/>
              <a:ea typeface="Times New Roman" panose="02020603050405020304" pitchFamily="18" charset="0"/>
            </a:endParaRPr>
          </a:p>
        </p:txBody>
      </p:sp>
      <p:sp>
        <p:nvSpPr>
          <p:cNvPr id="77831" name="Rectangle 7"/>
          <p:cNvSpPr>
            <a:spLocks noChangeArrowheads="1"/>
          </p:cNvSpPr>
          <p:nvPr/>
        </p:nvSpPr>
        <p:spPr bwMode="auto">
          <a:xfrm>
            <a:off x="144463" y="2825750"/>
            <a:ext cx="8820150" cy="4032250"/>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eaLnBrk="1" hangingPunct="1">
              <a:buNone/>
            </a:pPr>
            <a:r>
              <a:rPr lang="en-AU" altLang="x-none" sz="3200" dirty="0">
                <a:latin typeface="Times New Roman" panose="02020603050405020304" pitchFamily="18" charset="0"/>
                <a:cs typeface="Times New Roman" panose="02020603050405020304" pitchFamily="18" charset="0"/>
              </a:rPr>
              <a:t>	+ Đây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nguyên tắc quan trọng bậc nhất trong xây dựng một nền đạo đức mới. Nó đối lập ho</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n to</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n với thói đạo đức giả của giai cấp bóc lột, nói một đằng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m một nẻo, thậm chí nói m</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không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m. </a:t>
            </a:r>
            <a:endParaRPr lang="en-AU" altLang="x-none" sz="32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200" dirty="0">
                <a:latin typeface="Times New Roman" panose="02020603050405020304" pitchFamily="18" charset="0"/>
                <a:cs typeface="Times New Roman" panose="02020603050405020304" pitchFamily="18" charset="0"/>
              </a:rPr>
              <a:t>	+ Nêu gương về đạo đức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một nét đẹp của truyền thống văn hóa phương Đông. Nói đi đôi với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m phải gắn liền với nêu gương về đạo đức. </a:t>
            </a:r>
            <a:endParaRPr lang="en-AU" altLang="x-none" sz="32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200" dirty="0">
                <a:latin typeface="Times New Roman" panose="02020603050405020304" pitchFamily="18" charset="0"/>
                <a:cs typeface="Times New Roman" panose="02020603050405020304" pitchFamily="18" charset="0"/>
              </a:rPr>
              <a:t>	</a:t>
            </a:r>
            <a:endParaRPr sz="3200" dirty="0">
              <a:latin typeface="Times New Roman" panose="02020603050405020304" pitchFamily="18" charset="0"/>
              <a:ea typeface="Times New Roman" panose="02020603050405020304" pitchFamily="18" charset="0"/>
            </a:endParaRPr>
          </a:p>
        </p:txBody>
      </p:sp>
      <p:sp>
        <p:nvSpPr>
          <p:cNvPr id="7" name="Title 1"/>
          <p:cNvSpPr/>
          <p:nvPr/>
        </p:nvSpPr>
        <p:spPr>
          <a:xfrm>
            <a:off x="703263" y="1325563"/>
            <a:ext cx="7702550" cy="827087"/>
          </a:xfrm>
          <a:prstGeom prst="roundRect">
            <a:avLst>
              <a:gd name="adj" fmla="val 16667"/>
            </a:avLst>
          </a:prstGeom>
          <a:solidFill>
            <a:schemeClr val="bg1"/>
          </a:solid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AU" altLang="en-US" sz="2800" b="1" dirty="0">
                <a:solidFill>
                  <a:srgbClr val="C00000"/>
                </a:solidFill>
                <a:latin typeface="Times New Roman" panose="02020603050405020304" pitchFamily="18" charset="0"/>
                <a:cs typeface="Times New Roman" panose="02020603050405020304" pitchFamily="18" charset="0"/>
              </a:rPr>
              <a:t>3. Quan điểm về những nguyên tắc xây dựng đạo đức cách mạng</a:t>
            </a:r>
            <a:endParaRPr lang="en-US" altLang="en-US" sz="2800" b="1" dirty="0">
              <a:solidFill>
                <a:srgbClr val="C00000"/>
              </a:solidFill>
              <a:latin typeface="Times New Roman" panose="02020603050405020304" pitchFamily="18" charset="0"/>
              <a:ea typeface="Times New Roman" panose="02020603050405020304" pitchFamily="18" charset="0"/>
            </a:endParaRPr>
          </a:p>
        </p:txBody>
      </p:sp>
      <p:sp>
        <p:nvSpPr>
          <p:cNvPr id="6" name="Rectangle 3"/>
          <p:cNvSpPr>
            <a:spLocks noChangeArrowheads="1"/>
          </p:cNvSpPr>
          <p:nvPr/>
        </p:nvSpPr>
        <p:spPr bwMode="auto">
          <a:xfrm>
            <a:off x="638567" y="2335300"/>
            <a:ext cx="7765267" cy="584775"/>
          </a:xfrm>
          <a:prstGeom prst="rect">
            <a:avLst/>
          </a:prstGeom>
          <a:noFill/>
          <a:ln w="9525">
            <a:noFill/>
            <a:miter lim="800000"/>
          </a:ln>
          <a:effectLst>
            <a:prstShdw prst="shdw17" dist="17961" dir="2700000">
              <a:schemeClr val="accent1">
                <a:gamma/>
                <a:shade val="60000"/>
                <a:invGamma/>
                <a:alpha val="50000"/>
              </a:schemeClr>
            </a:prstShdw>
          </a:effectLst>
        </p:spPr>
        <p:txBody>
          <a:bodyPr wrap="none" anchor="ctr">
            <a:spAutoFit/>
          </a:bodyPr>
          <a:lstStyle/>
          <a:p>
            <a:pPr marL="0" marR="0" lvl="0" indent="0" algn="just" defTabSz="914400" rtl="0" eaLnBrk="0" fontAlgn="base" latinLnBrk="0" hangingPunct="0">
              <a:lnSpc>
                <a:spcPct val="100000"/>
              </a:lnSpc>
              <a:spcBef>
                <a:spcPct val="0"/>
              </a:spcBef>
              <a:spcAft>
                <a:spcPct val="0"/>
              </a:spcAft>
              <a:buClrTx/>
              <a:buSzTx/>
              <a:buFontTx/>
              <a:buNone/>
              <a:defRPr/>
            </a:pP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a.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Nói</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đi</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đôi</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với</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làm</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nêu</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gương</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về</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đạo</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đức</a:t>
            </a:r>
            <a:endParaRPr kumimoji="0" lang="en-US" sz="3200" b="1" i="0" u="none" strike="noStrike" kern="10" cap="none" spc="0" normalizeH="0" baseline="0" noProof="0" dirty="0">
              <a:ln w="19050">
                <a:solidFill>
                  <a:srgbClr val="FF0000"/>
                </a:solidFill>
                <a:round/>
              </a:ln>
              <a:solidFill>
                <a:srgbClr val="002060"/>
              </a:solidFill>
              <a:effectLst/>
              <a:uLnTx/>
              <a:uFillTx/>
              <a:latin typeface="Times New Roman" panose="02020603050405020304" pitchFamily="18" charset="0"/>
              <a:ea typeface="+mn-ea"/>
              <a:cs typeface="Times New Roman" panose="02020603050405020304" pitchFamily="18" charset="0"/>
            </a:endParaRPr>
          </a:p>
        </p:txBody>
      </p:sp>
      <p:cxnSp>
        <p:nvCxnSpPr>
          <p:cNvPr id="51206" name="Straight Connector 7"/>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9" name="Rectangle 8"/>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1208" name="Picture 9"/>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2" name="Rectangle 11"/>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7831">
                                            <p:txEl>
                                              <p:charRg st="0" end="195"/>
                                            </p:txEl>
                                          </p:spTgt>
                                        </p:tgtEl>
                                        <p:attrNameLst>
                                          <p:attrName>style.visibility</p:attrName>
                                        </p:attrNameLst>
                                      </p:cBhvr>
                                      <p:to>
                                        <p:strVal val="visible"/>
                                      </p:to>
                                    </p:set>
                                    <p:animEffect transition="in" filter="checkerboard(across)">
                                      <p:cBhvr>
                                        <p:cTn id="7" dur="500"/>
                                        <p:tgtEl>
                                          <p:spTgt spid="77831">
                                            <p:txEl>
                                              <p:charRg st="0" end="195"/>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7831">
                                            <p:txEl>
                                              <p:charRg st="195" end="332"/>
                                            </p:txEl>
                                          </p:spTgt>
                                        </p:tgtEl>
                                        <p:attrNameLst>
                                          <p:attrName>style.visibility</p:attrName>
                                        </p:attrNameLst>
                                      </p:cBhvr>
                                      <p:to>
                                        <p:strVal val="visible"/>
                                      </p:to>
                                    </p:set>
                                    <p:animEffect transition="in" filter="checkerboard(across)">
                                      <p:cBhvr>
                                        <p:cTn id="12" dur="500"/>
                                        <p:tgtEl>
                                          <p:spTgt spid="77831">
                                            <p:txEl>
                                              <p:charRg st="195" end="33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7831">
                                            <p:txEl>
                                              <p:charRg st="332" end="334"/>
                                            </p:txEl>
                                          </p:spTgt>
                                        </p:tgtEl>
                                        <p:attrNameLst>
                                          <p:attrName>style.visibility</p:attrName>
                                        </p:attrNameLst>
                                      </p:cBhvr>
                                      <p:to>
                                        <p:strVal val="visible"/>
                                      </p:to>
                                    </p:set>
                                    <p:animEffect transition="in" filter="checkerboard(across)">
                                      <p:cBhvr>
                                        <p:cTn id="17" dur="500"/>
                                        <p:tgtEl>
                                          <p:spTgt spid="77831">
                                            <p:txEl>
                                              <p:charRg st="332" end="33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 calcmode="lin" valueType="num">
                                      <p:cBhvr additive="base">
                                        <p:cTn id="22" dur="500" fill="hold"/>
                                        <p:tgtEl>
                                          <p:spTgt spid="7"/>
                                        </p:tgtEl>
                                        <p:attrNameLst>
                                          <p:attrName>ppt_x</p:attrName>
                                        </p:attrNameLst>
                                      </p:cBhvr>
                                      <p:tavLst>
                                        <p:tav tm="0">
                                          <p:val>
                                            <p:strVal val="#ppt_x"/>
                                          </p:val>
                                        </p:tav>
                                        <p:tav tm="100000">
                                          <p:val>
                                            <p:strVal val="#ppt_x"/>
                                          </p:val>
                                        </p:tav>
                                      </p:tavLst>
                                    </p:anim>
                                    <p:anim calcmode="lin" valueType="num">
                                      <p:cBhvr additive="base">
                                        <p:cTn id="2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31" grpId="0" build="p"/>
      <p:bldP spid="7"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8855" name="Rectangle 7"/>
          <p:cNvSpPr>
            <a:spLocks noChangeArrowheads="1"/>
          </p:cNvSpPr>
          <p:nvPr/>
        </p:nvSpPr>
        <p:spPr bwMode="auto">
          <a:xfrm>
            <a:off x="304800" y="2481263"/>
            <a:ext cx="8623300" cy="34321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marL="457200" indent="-457200" eaLnBrk="1" hangingPunct="1">
              <a:buChar char="-"/>
            </a:pPr>
            <a:r>
              <a:rPr lang="en-AU" altLang="x-none" sz="3100" dirty="0">
                <a:latin typeface="Times New Roman" panose="02020603050405020304" pitchFamily="18" charset="0"/>
                <a:cs typeface="Times New Roman" panose="02020603050405020304" pitchFamily="18" charset="0"/>
              </a:rPr>
              <a:t>Xây dựng các giá trị, các chuẩn mực đạo đức mới.</a:t>
            </a:r>
            <a:endParaRPr lang="en-AU" altLang="x-none" sz="3100" dirty="0">
              <a:latin typeface="Times New Roman" panose="02020603050405020304" pitchFamily="18" charset="0"/>
              <a:cs typeface="Times New Roman" panose="02020603050405020304" pitchFamily="18" charset="0"/>
            </a:endParaRPr>
          </a:p>
          <a:p>
            <a:pPr marL="457200" indent="-457200" eaLnBrk="1" hangingPunct="1">
              <a:buChar char="-"/>
            </a:pPr>
            <a:r>
              <a:rPr lang="en-AU" altLang="x-none" sz="3100" dirty="0">
                <a:latin typeface="Times New Roman" panose="02020603050405020304" pitchFamily="18" charset="0"/>
                <a:cs typeface="Times New Roman" panose="02020603050405020304" pitchFamily="18" charset="0"/>
              </a:rPr>
              <a:t>Chống các biểu hiện, các h</a:t>
            </a:r>
            <a:r>
              <a:rPr lang="en-AU" altLang="x-none" sz="3100" dirty="0">
                <a:latin typeface="Times New Roman" panose="02020603050405020304" pitchFamily="18" charset="0"/>
                <a:ea typeface="Times New Roman" panose="02020603050405020304" pitchFamily="18" charset="0"/>
              </a:rPr>
              <a:t>à</a:t>
            </a:r>
            <a:r>
              <a:rPr lang="en-AU" altLang="x-none" sz="3100" dirty="0">
                <a:latin typeface="Times New Roman" panose="02020603050405020304" pitchFamily="18" charset="0"/>
                <a:cs typeface="Times New Roman" panose="02020603050405020304" pitchFamily="18" charset="0"/>
              </a:rPr>
              <a:t>nh vi vô đạo đức, suy thoái đạo đức.</a:t>
            </a:r>
            <a:endParaRPr lang="en-AU" altLang="x-none" sz="3100" dirty="0">
              <a:latin typeface="Times New Roman" panose="02020603050405020304" pitchFamily="18" charset="0"/>
              <a:cs typeface="Times New Roman" panose="02020603050405020304" pitchFamily="18" charset="0"/>
            </a:endParaRPr>
          </a:p>
          <a:p>
            <a:pPr marL="457200" indent="-457200" eaLnBrk="1" hangingPunct="1">
              <a:buChar char="-"/>
            </a:pPr>
            <a:r>
              <a:rPr lang="en-AU" altLang="x-none" sz="3100" dirty="0">
                <a:latin typeface="Times New Roman" panose="02020603050405020304" pitchFamily="18" charset="0"/>
                <a:cs typeface="Times New Roman" panose="02020603050405020304" pitchFamily="18" charset="0"/>
              </a:rPr>
              <a:t>Xây phải đi đôi với chống, muốn xây phải chống, chống nhằm mục đích xây, lấy xây l</a:t>
            </a:r>
            <a:r>
              <a:rPr lang="en-AU" altLang="x-none" sz="3100" dirty="0">
                <a:latin typeface="Times New Roman" panose="02020603050405020304" pitchFamily="18" charset="0"/>
                <a:ea typeface="Times New Roman" panose="02020603050405020304" pitchFamily="18" charset="0"/>
              </a:rPr>
              <a:t>à</a:t>
            </a:r>
            <a:r>
              <a:rPr lang="en-AU" altLang="x-none" sz="3100" dirty="0">
                <a:latin typeface="Times New Roman" panose="02020603050405020304" pitchFamily="18" charset="0"/>
                <a:cs typeface="Times New Roman" panose="02020603050405020304" pitchFamily="18" charset="0"/>
              </a:rPr>
              <a:t>m chính.</a:t>
            </a:r>
            <a:endParaRPr lang="en-AU" altLang="x-none" sz="3100" dirty="0">
              <a:latin typeface="Times New Roman" panose="02020603050405020304" pitchFamily="18" charset="0"/>
              <a:cs typeface="Times New Roman" panose="02020603050405020304" pitchFamily="18" charset="0"/>
            </a:endParaRPr>
          </a:p>
          <a:p>
            <a:pPr marL="457200" indent="-457200" eaLnBrk="1" hangingPunct="1">
              <a:buChar char="-"/>
            </a:pPr>
            <a:r>
              <a:rPr sz="3100" dirty="0">
                <a:latin typeface="Times New Roman" panose="02020603050405020304" pitchFamily="18" charset="0"/>
                <a:cs typeface="Times New Roman" panose="02020603050405020304" pitchFamily="18" charset="0"/>
              </a:rPr>
              <a:t>Phải khơi dậy ý thức đạo đức l</a:t>
            </a:r>
            <a:r>
              <a:rPr sz="3100" dirty="0">
                <a:latin typeface="Times New Roman" panose="02020603050405020304" pitchFamily="18" charset="0"/>
                <a:ea typeface="Times New Roman" panose="02020603050405020304" pitchFamily="18" charset="0"/>
              </a:rPr>
              <a:t>à</a:t>
            </a:r>
            <a:r>
              <a:rPr sz="3100" dirty="0">
                <a:latin typeface="Times New Roman" panose="02020603050405020304" pitchFamily="18" charset="0"/>
                <a:cs typeface="Times New Roman" panose="02020603050405020304" pitchFamily="18" charset="0"/>
              </a:rPr>
              <a:t>nh mạnh ở mỗi người.</a:t>
            </a:r>
            <a:endParaRPr sz="3100" dirty="0">
              <a:latin typeface="Times New Roman" panose="02020603050405020304" pitchFamily="18" charset="0"/>
              <a:ea typeface="Times New Roman" panose="02020603050405020304" pitchFamily="18" charset="0"/>
            </a:endParaRPr>
          </a:p>
        </p:txBody>
      </p:sp>
      <p:sp>
        <p:nvSpPr>
          <p:cNvPr id="6" name="Rectangle 3"/>
          <p:cNvSpPr>
            <a:spLocks noChangeArrowheads="1"/>
          </p:cNvSpPr>
          <p:nvPr/>
        </p:nvSpPr>
        <p:spPr bwMode="auto">
          <a:xfrm>
            <a:off x="685800" y="1752600"/>
            <a:ext cx="4217821" cy="584775"/>
          </a:xfrm>
          <a:prstGeom prst="rect">
            <a:avLst/>
          </a:prstGeom>
          <a:noFill/>
          <a:ln w="9525">
            <a:noFill/>
            <a:miter lim="800000"/>
          </a:ln>
          <a:effectLst>
            <a:prstShdw prst="shdw17" dist="17961" dir="2700000">
              <a:schemeClr val="accent1">
                <a:gamma/>
                <a:shade val="60000"/>
                <a:invGamma/>
                <a:alpha val="50000"/>
              </a:schemeClr>
            </a:prstShdw>
          </a:effectLst>
        </p:spPr>
        <p:txBody>
          <a:bodyPr wrap="none" anchor="ctr">
            <a:spAutoFit/>
          </a:bodyPr>
          <a:lstStyle/>
          <a:p>
            <a:pPr marL="0" marR="0" lvl="0" indent="0" algn="just" defTabSz="914400" rtl="0" eaLnBrk="0" fontAlgn="base" latinLnBrk="0" hangingPunct="0">
              <a:lnSpc>
                <a:spcPct val="100000"/>
              </a:lnSpc>
              <a:spcBef>
                <a:spcPct val="0"/>
              </a:spcBef>
              <a:spcAft>
                <a:spcPct val="0"/>
              </a:spcAft>
              <a:buClrTx/>
              <a:buSzTx/>
              <a:buFontTx/>
              <a:buNone/>
              <a:defRPr/>
            </a:pP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b.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Xây</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đi</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đôi</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với</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chống</a:t>
            </a:r>
            <a:endParaRPr kumimoji="0" lang="en-US" sz="3200" b="1" i="0" u="none" strike="noStrike" kern="10" cap="none" spc="0" normalizeH="0" baseline="0" noProof="0" dirty="0">
              <a:ln w="19050">
                <a:solidFill>
                  <a:srgbClr val="FF0000"/>
                </a:solidFill>
                <a:round/>
              </a:ln>
              <a:solidFill>
                <a:srgbClr val="002060"/>
              </a:solidFill>
              <a:effectLst/>
              <a:uLnTx/>
              <a:uFillTx/>
              <a:latin typeface="Times New Roman" panose="02020603050405020304" pitchFamily="18" charset="0"/>
              <a:ea typeface="+mn-ea"/>
              <a:cs typeface="Times New Roman" panose="02020603050405020304" pitchFamily="18" charset="0"/>
            </a:endParaRPr>
          </a:p>
        </p:txBody>
      </p:sp>
      <p:cxnSp>
        <p:nvCxnSpPr>
          <p:cNvPr id="52228" name="Straight Connector 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8" name="Rectangle 7"/>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2230" name="Picture 8"/>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8855">
                                            <p:txEl>
                                              <p:charRg st="0" end="49"/>
                                            </p:txEl>
                                          </p:spTgt>
                                        </p:tgtEl>
                                        <p:attrNameLst>
                                          <p:attrName>style.visibility</p:attrName>
                                        </p:attrNameLst>
                                      </p:cBhvr>
                                      <p:to>
                                        <p:strVal val="visible"/>
                                      </p:to>
                                    </p:set>
                                    <p:animEffect transition="in" filter="checkerboard(across)">
                                      <p:cBhvr>
                                        <p:cTn id="7" dur="500"/>
                                        <p:tgtEl>
                                          <p:spTgt spid="78855">
                                            <p:txEl>
                                              <p:charRg st="0" end="49"/>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8855">
                                            <p:txEl>
                                              <p:charRg st="49" end="113"/>
                                            </p:txEl>
                                          </p:spTgt>
                                        </p:tgtEl>
                                        <p:attrNameLst>
                                          <p:attrName>style.visibility</p:attrName>
                                        </p:attrNameLst>
                                      </p:cBhvr>
                                      <p:to>
                                        <p:strVal val="visible"/>
                                      </p:to>
                                    </p:set>
                                    <p:animEffect transition="in" filter="checkerboard(across)">
                                      <p:cBhvr>
                                        <p:cTn id="12" dur="500"/>
                                        <p:tgtEl>
                                          <p:spTgt spid="78855">
                                            <p:txEl>
                                              <p:charRg st="49" end="11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78855">
                                            <p:txEl>
                                              <p:charRg st="113" end="205"/>
                                            </p:txEl>
                                          </p:spTgt>
                                        </p:tgtEl>
                                        <p:attrNameLst>
                                          <p:attrName>style.visibility</p:attrName>
                                        </p:attrNameLst>
                                      </p:cBhvr>
                                      <p:to>
                                        <p:strVal val="visible"/>
                                      </p:to>
                                    </p:set>
                                    <p:animEffect transition="in" filter="checkerboard(across)">
                                      <p:cBhvr>
                                        <p:cTn id="17" dur="500"/>
                                        <p:tgtEl>
                                          <p:spTgt spid="78855">
                                            <p:txEl>
                                              <p:charRg st="113" end="20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8855">
                                            <p:txEl>
                                              <p:charRg st="205" end="257"/>
                                            </p:txEl>
                                          </p:spTgt>
                                        </p:tgtEl>
                                        <p:attrNameLst>
                                          <p:attrName>style.visibility</p:attrName>
                                        </p:attrNameLst>
                                      </p:cBhvr>
                                      <p:to>
                                        <p:strVal val="visible"/>
                                      </p:to>
                                    </p:set>
                                    <p:animEffect transition="in" filter="checkerboard(across)">
                                      <p:cBhvr>
                                        <p:cTn id="22" dur="500"/>
                                        <p:tgtEl>
                                          <p:spTgt spid="78855">
                                            <p:txEl>
                                              <p:charRg st="205" end="25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85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9" name="Rectangle 7"/>
          <p:cNvSpPr>
            <a:spLocks noChangeArrowheads="1"/>
          </p:cNvSpPr>
          <p:nvPr/>
        </p:nvSpPr>
        <p:spPr bwMode="auto">
          <a:xfrm>
            <a:off x="287338" y="3208338"/>
            <a:ext cx="8640763" cy="1816100"/>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284480" algn="just" eaLnBrk="1" hangingPunct="1">
              <a:buNone/>
            </a:pPr>
            <a:r>
              <a:rPr sz="2800" dirty="0">
                <a:latin typeface="Times New Roman" panose="02020603050405020304" pitchFamily="18" charset="0"/>
                <a:cs typeface="Times New Roman" panose="02020603050405020304" pitchFamily="18" charset="0"/>
              </a:rPr>
              <a:t>- Đạo đức cách mạng gắn liền với thực tiễn cách mạng v</a:t>
            </a:r>
            <a:r>
              <a:rPr sz="2800" dirty="0">
                <a:latin typeface="Times New Roman" panose="02020603050405020304" pitchFamily="18" charset="0"/>
                <a:ea typeface="Times New Roman" panose="02020603050405020304" pitchFamily="18" charset="0"/>
              </a:rPr>
              <a:t>à</a:t>
            </a:r>
            <a:r>
              <a:rPr sz="2800" dirty="0">
                <a:latin typeface="Times New Roman" panose="02020603050405020304" pitchFamily="18" charset="0"/>
                <a:cs typeface="Times New Roman" panose="02020603050405020304" pitchFamily="18" charset="0"/>
              </a:rPr>
              <a:t> v</a:t>
            </a:r>
            <a:r>
              <a:rPr sz="2800" dirty="0">
                <a:latin typeface="Times New Roman" panose="02020603050405020304" pitchFamily="18" charset="0"/>
                <a:ea typeface="Times New Roman" panose="02020603050405020304" pitchFamily="18" charset="0"/>
              </a:rPr>
              <a:t>à</a:t>
            </a:r>
            <a:r>
              <a:rPr sz="2800" dirty="0">
                <a:latin typeface="Times New Roman" panose="02020603050405020304" pitchFamily="18" charset="0"/>
                <a:cs typeface="Times New Roman" panose="02020603050405020304" pitchFamily="18" charset="0"/>
              </a:rPr>
              <a:t> phục vụ cách mạng, phục vụ nhân dân.</a:t>
            </a:r>
            <a:endParaRPr sz="2800" dirty="0">
              <a:latin typeface="Times New Roman" panose="02020603050405020304" pitchFamily="18" charset="0"/>
              <a:cs typeface="Times New Roman" panose="02020603050405020304" pitchFamily="18" charset="0"/>
            </a:endParaRPr>
          </a:p>
          <a:p>
            <a:pPr indent="284480" algn="just" eaLnBrk="1" hangingPunct="1">
              <a:buNone/>
            </a:pPr>
            <a:r>
              <a:rPr sz="2800" dirty="0">
                <a:latin typeface="Times New Roman" panose="02020603050405020304" pitchFamily="18" charset="0"/>
                <a:cs typeface="Times New Roman" panose="02020603050405020304" pitchFamily="18" charset="0"/>
              </a:rPr>
              <a:t>- Việc rèn luyện, tu dưỡng bền bỉ suốt đời phải như công việc rửa mặt h</a:t>
            </a:r>
            <a:r>
              <a:rPr sz="2800" dirty="0">
                <a:latin typeface="Times New Roman" panose="02020603050405020304" pitchFamily="18" charset="0"/>
                <a:ea typeface="Times New Roman" panose="02020603050405020304" pitchFamily="18" charset="0"/>
              </a:rPr>
              <a:t>à</a:t>
            </a:r>
            <a:r>
              <a:rPr sz="2800" dirty="0">
                <a:latin typeface="Times New Roman" panose="02020603050405020304" pitchFamily="18" charset="0"/>
                <a:cs typeface="Times New Roman" panose="02020603050405020304" pitchFamily="18" charset="0"/>
              </a:rPr>
              <a:t>ng ng</a:t>
            </a:r>
            <a:r>
              <a:rPr sz="2800" dirty="0">
                <a:latin typeface="Times New Roman" panose="02020603050405020304" pitchFamily="18" charset="0"/>
                <a:ea typeface="Times New Roman" panose="02020603050405020304" pitchFamily="18" charset="0"/>
              </a:rPr>
              <a:t>à</a:t>
            </a:r>
            <a:r>
              <a:rPr sz="2800" dirty="0">
                <a:latin typeface="Times New Roman" panose="02020603050405020304" pitchFamily="18" charset="0"/>
                <a:cs typeface="Times New Roman" panose="02020603050405020304" pitchFamily="18" charset="0"/>
              </a:rPr>
              <a:t>y.</a:t>
            </a:r>
            <a:endParaRPr sz="2800" dirty="0">
              <a:latin typeface="Times New Roman" panose="02020603050405020304" pitchFamily="18" charset="0"/>
              <a:ea typeface="Times New Roman" panose="02020603050405020304" pitchFamily="18" charset="0"/>
            </a:endParaRPr>
          </a:p>
        </p:txBody>
      </p:sp>
      <p:sp>
        <p:nvSpPr>
          <p:cNvPr id="6" name="Rectangle 3"/>
          <p:cNvSpPr>
            <a:spLocks noChangeArrowheads="1"/>
          </p:cNvSpPr>
          <p:nvPr/>
        </p:nvSpPr>
        <p:spPr bwMode="auto">
          <a:xfrm>
            <a:off x="609600" y="2286000"/>
            <a:ext cx="5270738" cy="584775"/>
          </a:xfrm>
          <a:prstGeom prst="rect">
            <a:avLst/>
          </a:prstGeom>
          <a:noFill/>
          <a:ln w="9525">
            <a:noFill/>
            <a:miter lim="800000"/>
          </a:ln>
          <a:effectLst>
            <a:prstShdw prst="shdw17" dist="17961" dir="2700000">
              <a:schemeClr val="accent1">
                <a:gamma/>
                <a:shade val="60000"/>
                <a:invGamma/>
                <a:alpha val="50000"/>
              </a:schemeClr>
            </a:prstShdw>
          </a:effectLst>
        </p:spPr>
        <p:txBody>
          <a:bodyPr wrap="none" anchor="ctr">
            <a:spAutoFit/>
          </a:bodyPr>
          <a:lstStyle/>
          <a:p>
            <a:pPr marL="0" marR="0" lvl="0" indent="0" algn="just" defTabSz="914400" rtl="0" eaLnBrk="0" fontAlgn="base" latinLnBrk="0" hangingPunct="0">
              <a:lnSpc>
                <a:spcPct val="100000"/>
              </a:lnSpc>
              <a:spcBef>
                <a:spcPct val="0"/>
              </a:spcBef>
              <a:spcAft>
                <a:spcPct val="0"/>
              </a:spcAft>
              <a:buClrTx/>
              <a:buSzTx/>
              <a:buFontTx/>
              <a:buNone/>
              <a:defRPr/>
            </a:pP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c.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Tu</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dưỡng</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đạo</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đức</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suốt</a:t>
            </a:r>
            <a:r>
              <a:rPr kumimoji="0" lang="en-AU" sz="3200" b="1" i="0" u="none" strike="noStrike" kern="1200" cap="none" spc="0" normalizeH="0" baseline="0" noProof="0" dirty="0">
                <a:ln>
                  <a:noFill/>
                </a:ln>
                <a:solidFill>
                  <a:srgbClr val="002060"/>
                </a:solidFill>
                <a:effectLst/>
                <a:uLnTx/>
                <a:uFillTx/>
                <a:latin typeface="Times New Roman" panose="02020603050405020304" pitchFamily="18" charset="0"/>
                <a:ea typeface="+mn-ea"/>
                <a:cs typeface="Times New Roman" panose="02020603050405020304" pitchFamily="18" charset="0"/>
              </a:rPr>
              <a:t> </a:t>
            </a:r>
            <a:r>
              <a:rPr kumimoji="0" lang="en-AU" sz="3200" b="1" i="0" u="none" strike="noStrike" kern="1200" cap="none" spc="0" normalizeH="0" baseline="0" noProof="0" dirty="0" err="1">
                <a:ln>
                  <a:noFill/>
                </a:ln>
                <a:solidFill>
                  <a:srgbClr val="002060"/>
                </a:solidFill>
                <a:effectLst/>
                <a:uLnTx/>
                <a:uFillTx/>
                <a:latin typeface="Times New Roman" panose="02020603050405020304" pitchFamily="18" charset="0"/>
                <a:ea typeface="+mn-ea"/>
                <a:cs typeface="Times New Roman" panose="02020603050405020304" pitchFamily="18" charset="0"/>
              </a:rPr>
              <a:t>đời</a:t>
            </a:r>
            <a:endParaRPr kumimoji="0" lang="en-US" sz="3200" b="1" i="0" u="none" strike="noStrike" kern="10" cap="none" spc="0" normalizeH="0" baseline="0" noProof="0" dirty="0">
              <a:ln w="19050">
                <a:solidFill>
                  <a:srgbClr val="FF0000"/>
                </a:solidFill>
                <a:round/>
              </a:ln>
              <a:solidFill>
                <a:srgbClr val="002060"/>
              </a:solidFill>
              <a:effectLst/>
              <a:uLnTx/>
              <a:uFillTx/>
              <a:latin typeface="Times New Roman" panose="02020603050405020304" pitchFamily="18" charset="0"/>
              <a:ea typeface="+mn-ea"/>
              <a:cs typeface="Times New Roman" panose="02020603050405020304" pitchFamily="18" charset="0"/>
            </a:endParaRPr>
          </a:p>
        </p:txBody>
      </p:sp>
      <p:cxnSp>
        <p:nvCxnSpPr>
          <p:cNvPr id="53252" name="Straight Connector 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8" name="Rectangle 7"/>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3254" name="Picture 8"/>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9879">
                                            <p:txEl>
                                              <p:charRg st="0" end="96"/>
                                            </p:txEl>
                                          </p:spTgt>
                                        </p:tgtEl>
                                        <p:attrNameLst>
                                          <p:attrName>style.visibility</p:attrName>
                                        </p:attrNameLst>
                                      </p:cBhvr>
                                      <p:to>
                                        <p:strVal val="visible"/>
                                      </p:to>
                                    </p:set>
                                    <p:animEffect transition="in" filter="checkerboard(across)">
                                      <p:cBhvr>
                                        <p:cTn id="7" dur="500"/>
                                        <p:tgtEl>
                                          <p:spTgt spid="79879">
                                            <p:txEl>
                                              <p:charRg st="0" end="96"/>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79879">
                                            <p:txEl>
                                              <p:charRg st="96" end="177"/>
                                            </p:txEl>
                                          </p:spTgt>
                                        </p:tgtEl>
                                        <p:attrNameLst>
                                          <p:attrName>style.visibility</p:attrName>
                                        </p:attrNameLst>
                                      </p:cBhvr>
                                      <p:to>
                                        <p:strVal val="visible"/>
                                      </p:to>
                                    </p:set>
                                    <p:animEffect transition="in" filter="checkerboard(across)">
                                      <p:cBhvr>
                                        <p:cTn id="12" dur="500"/>
                                        <p:tgtEl>
                                          <p:spTgt spid="79879">
                                            <p:txEl>
                                              <p:charRg st="96" end="17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9"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4996" name="Rectangle 4"/>
          <p:cNvSpPr>
            <a:spLocks noChangeArrowheads="1"/>
          </p:cNvSpPr>
          <p:nvPr/>
        </p:nvSpPr>
        <p:spPr bwMode="auto">
          <a:xfrm>
            <a:off x="246063" y="2949575"/>
            <a:ext cx="8682038" cy="390842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eaLnBrk="1" hangingPunct="1">
              <a:buNone/>
            </a:pPr>
            <a:r>
              <a:rPr lang="en-AU" altLang="x-none" sz="3100" dirty="0">
                <a:latin typeface="Times New Roman" panose="02020603050405020304" pitchFamily="18" charset="0"/>
                <a:cs typeface="Times New Roman" panose="02020603050405020304" pitchFamily="18" charset="0"/>
              </a:rPr>
              <a:t>- Hồ Chí Minh xem xét con người như một chỉnh thể thống nhất về tâm lực, thể lực v</a:t>
            </a:r>
            <a:r>
              <a:rPr lang="en-AU" altLang="x-none" sz="3100" dirty="0">
                <a:latin typeface="Times New Roman" panose="02020603050405020304" pitchFamily="18" charset="0"/>
                <a:ea typeface="Times New Roman" panose="02020603050405020304" pitchFamily="18" charset="0"/>
              </a:rPr>
              <a:t>à</a:t>
            </a:r>
            <a:r>
              <a:rPr lang="en-AU" altLang="x-none" sz="3100" dirty="0">
                <a:latin typeface="Times New Roman" panose="02020603050405020304" pitchFamily="18" charset="0"/>
                <a:cs typeface="Times New Roman" panose="02020603050405020304" pitchFamily="18" charset="0"/>
              </a:rPr>
              <a:t> các hoạt động của nó. Con người luôn có xu hướng vươn lên cái chân – thiện – mỹ, mặc dù “có thế n</a:t>
            </a:r>
            <a:r>
              <a:rPr lang="en-AU" altLang="x-none" sz="3100" dirty="0">
                <a:latin typeface="Times New Roman" panose="02020603050405020304" pitchFamily="18" charset="0"/>
                <a:ea typeface="Times New Roman" panose="02020603050405020304" pitchFamily="18" charset="0"/>
              </a:rPr>
              <a:t>à</a:t>
            </a:r>
            <a:r>
              <a:rPr lang="en-AU" altLang="x-none" sz="3100" dirty="0">
                <a:latin typeface="Times New Roman" panose="02020603050405020304" pitchFamily="18" charset="0"/>
                <a:cs typeface="Times New Roman" panose="02020603050405020304" pitchFamily="18" charset="0"/>
              </a:rPr>
              <a:t>y, thế khác”.</a:t>
            </a:r>
            <a:endParaRPr lang="en-AU" altLang="x-none" sz="31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100" dirty="0">
                <a:latin typeface="Times New Roman" panose="02020603050405020304" pitchFamily="18" charset="0"/>
                <a:cs typeface="Times New Roman" panose="02020603050405020304" pitchFamily="18" charset="0"/>
              </a:rPr>
              <a:t>- Hồ Chí Minh xem xét con người trong sự thống nhất của hai mặt đối lập: thiện v</a:t>
            </a:r>
            <a:r>
              <a:rPr lang="en-AU" altLang="x-none" sz="3100" dirty="0">
                <a:latin typeface="Times New Roman" panose="02020603050405020304" pitchFamily="18" charset="0"/>
                <a:ea typeface="Times New Roman" panose="02020603050405020304" pitchFamily="18" charset="0"/>
              </a:rPr>
              <a:t>à</a:t>
            </a:r>
            <a:r>
              <a:rPr lang="en-AU" altLang="x-none" sz="3100" dirty="0">
                <a:latin typeface="Times New Roman" panose="02020603050405020304" pitchFamily="18" charset="0"/>
                <a:cs typeface="Times New Roman" panose="02020603050405020304" pitchFamily="18" charset="0"/>
              </a:rPr>
              <a:t> ác, hay v</a:t>
            </a:r>
            <a:r>
              <a:rPr lang="en-AU" altLang="x-none" sz="3100" dirty="0">
                <a:latin typeface="Times New Roman" panose="02020603050405020304" pitchFamily="18" charset="0"/>
                <a:ea typeface="Times New Roman" panose="02020603050405020304" pitchFamily="18" charset="0"/>
              </a:rPr>
              <a:t>à</a:t>
            </a:r>
            <a:r>
              <a:rPr lang="en-AU" altLang="x-none" sz="3100" dirty="0">
                <a:latin typeface="Times New Roman" panose="02020603050405020304" pitchFamily="18" charset="0"/>
                <a:cs typeface="Times New Roman" panose="02020603050405020304" pitchFamily="18" charset="0"/>
              </a:rPr>
              <a:t> dở, tốt v</a:t>
            </a:r>
            <a:r>
              <a:rPr lang="en-AU" altLang="x-none" sz="3100" dirty="0">
                <a:latin typeface="Times New Roman" panose="02020603050405020304" pitchFamily="18" charset="0"/>
                <a:ea typeface="Times New Roman" panose="02020603050405020304" pitchFamily="18" charset="0"/>
              </a:rPr>
              <a:t>à</a:t>
            </a:r>
            <a:r>
              <a:rPr lang="en-AU" altLang="x-none" sz="3100" dirty="0">
                <a:latin typeface="Times New Roman" panose="02020603050405020304" pitchFamily="18" charset="0"/>
                <a:cs typeface="Times New Roman" panose="02020603050405020304" pitchFamily="18" charset="0"/>
              </a:rPr>
              <a:t> xấu, hiền v</a:t>
            </a:r>
            <a:r>
              <a:rPr lang="en-AU" altLang="x-none" sz="3100" dirty="0">
                <a:latin typeface="Times New Roman" panose="02020603050405020304" pitchFamily="18" charset="0"/>
                <a:ea typeface="Times New Roman" panose="02020603050405020304" pitchFamily="18" charset="0"/>
              </a:rPr>
              <a:t>à</a:t>
            </a:r>
            <a:r>
              <a:rPr lang="en-AU" altLang="x-none" sz="3100" dirty="0">
                <a:latin typeface="Times New Roman" panose="02020603050405020304" pitchFamily="18" charset="0"/>
                <a:cs typeface="Times New Roman" panose="02020603050405020304" pitchFamily="18" charset="0"/>
              </a:rPr>
              <a:t> dữ</a:t>
            </a:r>
            <a:r>
              <a:rPr lang="en-AU" altLang="x-none" sz="3100" dirty="0">
                <a:latin typeface="Times New Roman" panose="02020603050405020304" pitchFamily="18" charset="0"/>
                <a:ea typeface="Times New Roman" panose="02020603050405020304" pitchFamily="18" charset="0"/>
              </a:rPr>
              <a:t>…</a:t>
            </a:r>
            <a:r>
              <a:rPr lang="en-AU" altLang="x-none" sz="3100" dirty="0">
                <a:latin typeface="Times New Roman" panose="02020603050405020304" pitchFamily="18" charset="0"/>
                <a:cs typeface="Times New Roman" panose="02020603050405020304" pitchFamily="18" charset="0"/>
              </a:rPr>
              <a:t> bao gồm cả mặt xã hội– mặt sinh học của con người</a:t>
            </a:r>
            <a:r>
              <a:rPr sz="3100" dirty="0">
                <a:latin typeface="Times New Roman" panose="02020603050405020304" pitchFamily="18" charset="0"/>
                <a:cs typeface="Times New Roman" panose="02020603050405020304" pitchFamily="18" charset="0"/>
              </a:rPr>
              <a:t>.</a:t>
            </a:r>
            <a:endParaRPr sz="3100" dirty="0">
              <a:latin typeface="Times New Roman" panose="02020603050405020304" pitchFamily="18" charset="0"/>
              <a:ea typeface="Times New Roman" panose="02020603050405020304" pitchFamily="18" charset="0"/>
            </a:endParaRPr>
          </a:p>
        </p:txBody>
      </p:sp>
      <p:sp>
        <p:nvSpPr>
          <p:cNvPr id="4" name="Title 1"/>
          <p:cNvSpPr txBox="1"/>
          <p:nvPr/>
        </p:nvSpPr>
        <p:spPr>
          <a:xfrm>
            <a:off x="685800" y="2362200"/>
            <a:ext cx="7620000" cy="371475"/>
          </a:xfrm>
          <a:prstGeom prst="rect">
            <a:avLst/>
          </a:prstGeom>
          <a:solidFill>
            <a:schemeClr val="bg1"/>
          </a:solid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1. Quan niệm của Hồ Chí Minh về con người</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sp>
        <p:nvSpPr>
          <p:cNvPr id="5" name="Rectangle 4"/>
          <p:cNvSpPr/>
          <p:nvPr/>
        </p:nvSpPr>
        <p:spPr>
          <a:xfrm>
            <a:off x="28575" y="1535113"/>
            <a:ext cx="9117013" cy="8270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sz="3000" b="1" dirty="0">
                <a:solidFill>
                  <a:srgbClr val="002060"/>
                </a:solidFill>
                <a:latin typeface="Times New Roman" panose="02020603050405020304" pitchFamily="18" charset="0"/>
                <a:cs typeface="Times New Roman" panose="02020603050405020304" pitchFamily="18" charset="0"/>
              </a:rPr>
              <a:t>III. TƯ TƯỞNG HỒ CHÍ MINH VỀ CON NGƯỜI</a:t>
            </a:r>
            <a:endParaRPr sz="3000" b="1" dirty="0">
              <a:solidFill>
                <a:srgbClr val="002060"/>
              </a:solidFill>
              <a:latin typeface="Times New Roman" panose="02020603050405020304" pitchFamily="18" charset="0"/>
              <a:ea typeface="Times New Roman" panose="02020603050405020304" pitchFamily="18" charset="0"/>
            </a:endParaRPr>
          </a:p>
        </p:txBody>
      </p:sp>
      <p:cxnSp>
        <p:nvCxnSpPr>
          <p:cNvPr id="54277"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4279" name="Picture 9"/>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84996">
                                            <p:txEl>
                                              <p:charRg st="0" end="196"/>
                                            </p:txEl>
                                          </p:spTgt>
                                        </p:tgtEl>
                                        <p:attrNameLst>
                                          <p:attrName>style.visibility</p:attrName>
                                        </p:attrNameLst>
                                      </p:cBhvr>
                                      <p:to>
                                        <p:strVal val="visible"/>
                                      </p:to>
                                    </p:set>
                                    <p:animEffect transition="in" filter="checkerboard(across)">
                                      <p:cBhvr>
                                        <p:cTn id="7" dur="500"/>
                                        <p:tgtEl>
                                          <p:spTgt spid="84996">
                                            <p:txEl>
                                              <p:charRg st="0" end="196"/>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84996">
                                            <p:txEl>
                                              <p:charRg st="196" end="368"/>
                                            </p:txEl>
                                          </p:spTgt>
                                        </p:tgtEl>
                                        <p:attrNameLst>
                                          <p:attrName>style.visibility</p:attrName>
                                        </p:attrNameLst>
                                      </p:cBhvr>
                                      <p:to>
                                        <p:strVal val="visible"/>
                                      </p:to>
                                    </p:set>
                                    <p:animEffect transition="in" filter="checkerboard(across)">
                                      <p:cBhvr>
                                        <p:cTn id="12" dur="500"/>
                                        <p:tgtEl>
                                          <p:spTgt spid="84996">
                                            <p:txEl>
                                              <p:charRg st="196" end="368"/>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6" grpId="0" build="p"/>
      <p:bldP spid="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pSp>
        <p:nvGrpSpPr>
          <p:cNvPr id="2" name="Group 97"/>
          <p:cNvGrpSpPr>
            <a:grpSpLocks noChangeAspect="1"/>
          </p:cNvGrpSpPr>
          <p:nvPr/>
        </p:nvGrpSpPr>
        <p:grpSpPr>
          <a:xfrm>
            <a:off x="1143000" y="2286000"/>
            <a:ext cx="6615113" cy="4343400"/>
            <a:chOff x="1104" y="432"/>
            <a:chExt cx="3896" cy="4278"/>
          </a:xfrm>
        </p:grpSpPr>
        <p:grpSp>
          <p:nvGrpSpPr>
            <p:cNvPr id="55306" name="Group 70"/>
            <p:cNvGrpSpPr>
              <a:grpSpLocks noChangeAspect="1"/>
            </p:cNvGrpSpPr>
            <p:nvPr/>
          </p:nvGrpSpPr>
          <p:grpSpPr>
            <a:xfrm>
              <a:off x="1344" y="836"/>
              <a:ext cx="3466" cy="3466"/>
              <a:chOff x="1344" y="836"/>
              <a:chExt cx="3466" cy="3466"/>
            </a:xfrm>
          </p:grpSpPr>
          <p:sp>
            <p:nvSpPr>
              <p:cNvPr id="55340" name="Oval 42"/>
              <p:cNvSpPr>
                <a:spLocks noChangeAspect="1"/>
              </p:cNvSpPr>
              <p:nvPr/>
            </p:nvSpPr>
            <p:spPr>
              <a:xfrm>
                <a:off x="1519" y="1008"/>
                <a:ext cx="3121" cy="3121"/>
              </a:xfrm>
              <a:prstGeom prst="ellipse">
                <a:avLst/>
              </a:prstGeom>
              <a:noFill/>
              <a:ln w="38100" cap="sq" cmpd="sng">
                <a:solidFill>
                  <a:schemeClr val="tx1"/>
                </a:solidFill>
                <a:prstDash val="solid"/>
                <a:headEnd type="none" w="sm" len="sm"/>
                <a:tailEnd type="none" w="sm" len="sm"/>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Arial" panose="020B0604020202020204" pitchFamily="34" charset="0"/>
                  <a:ea typeface="Arial" panose="020B0604020202020204" pitchFamily="34" charset="0"/>
                </a:endParaRPr>
              </a:p>
            </p:txBody>
          </p:sp>
          <p:sp>
            <p:nvSpPr>
              <p:cNvPr id="55341" name="Oval 13"/>
              <p:cNvSpPr>
                <a:spLocks noChangeAspect="1"/>
              </p:cNvSpPr>
              <p:nvPr/>
            </p:nvSpPr>
            <p:spPr>
              <a:xfrm>
                <a:off x="1344" y="836"/>
                <a:ext cx="3466" cy="3466"/>
              </a:xfrm>
              <a:prstGeom prst="ellipse">
                <a:avLst/>
              </a:prstGeom>
              <a:noFill/>
              <a:ln w="38100" cap="sq" cmpd="sng">
                <a:solidFill>
                  <a:schemeClr val="tx1"/>
                </a:solidFill>
                <a:prstDash val="solid"/>
                <a:headEnd type="none" w="sm" len="sm"/>
                <a:tailEnd type="none" w="sm" len="sm"/>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endParaRPr lang="en-US" altLang="en-US" sz="2400" dirty="0">
                  <a:latin typeface="Arial" panose="020B0604020202020204" pitchFamily="34" charset="0"/>
                  <a:ea typeface="Arial" panose="020B0604020202020204" pitchFamily="34" charset="0"/>
                </a:endParaRPr>
              </a:p>
            </p:txBody>
          </p:sp>
          <p:sp>
            <p:nvSpPr>
              <p:cNvPr id="55342" name="Line 63"/>
              <p:cNvSpPr>
                <a:spLocks noChangeAspect="1"/>
              </p:cNvSpPr>
              <p:nvPr/>
            </p:nvSpPr>
            <p:spPr>
              <a:xfrm flipV="1">
                <a:off x="1376" y="2080"/>
                <a:ext cx="36" cy="152"/>
              </a:xfrm>
              <a:prstGeom prst="line">
                <a:avLst/>
              </a:prstGeom>
              <a:ln w="57150" cap="sq" cmpd="sng">
                <a:solidFill>
                  <a:schemeClr val="tx1"/>
                </a:solidFill>
                <a:prstDash val="solid"/>
                <a:headEnd type="none" w="sm" len="sm"/>
                <a:tailEnd type="stealth" w="lg" len="lg"/>
              </a:ln>
            </p:spPr>
          </p:sp>
          <p:sp>
            <p:nvSpPr>
              <p:cNvPr id="55343" name="Line 64"/>
              <p:cNvSpPr>
                <a:spLocks noChangeAspect="1"/>
              </p:cNvSpPr>
              <p:nvPr/>
            </p:nvSpPr>
            <p:spPr>
              <a:xfrm flipV="1">
                <a:off x="2479" y="886"/>
                <a:ext cx="154" cy="50"/>
              </a:xfrm>
              <a:prstGeom prst="line">
                <a:avLst/>
              </a:prstGeom>
              <a:ln w="57150" cap="sq" cmpd="sng">
                <a:solidFill>
                  <a:schemeClr val="tx1"/>
                </a:solidFill>
                <a:prstDash val="solid"/>
                <a:headEnd type="none" w="sm" len="sm"/>
                <a:tailEnd type="stealth" w="lg" len="lg"/>
              </a:ln>
            </p:spPr>
          </p:sp>
          <p:sp>
            <p:nvSpPr>
              <p:cNvPr id="55344" name="Line 65"/>
              <p:cNvSpPr>
                <a:spLocks noChangeAspect="1"/>
              </p:cNvSpPr>
              <p:nvPr/>
            </p:nvSpPr>
            <p:spPr>
              <a:xfrm>
                <a:off x="4133" y="1184"/>
                <a:ext cx="131" cy="111"/>
              </a:xfrm>
              <a:prstGeom prst="line">
                <a:avLst/>
              </a:prstGeom>
              <a:ln w="57150" cap="sq" cmpd="sng">
                <a:solidFill>
                  <a:schemeClr val="tx1"/>
                </a:solidFill>
                <a:prstDash val="solid"/>
                <a:headEnd type="none" w="sm" len="sm"/>
                <a:tailEnd type="stealth" w="lg" len="lg"/>
              </a:ln>
            </p:spPr>
          </p:sp>
          <p:sp>
            <p:nvSpPr>
              <p:cNvPr id="55345" name="Line 66"/>
              <p:cNvSpPr>
                <a:spLocks noChangeAspect="1"/>
              </p:cNvSpPr>
              <p:nvPr/>
            </p:nvSpPr>
            <p:spPr>
              <a:xfrm flipH="1">
                <a:off x="4768" y="2790"/>
                <a:ext cx="34" cy="178"/>
              </a:xfrm>
              <a:prstGeom prst="line">
                <a:avLst/>
              </a:prstGeom>
              <a:ln w="57150" cap="sq" cmpd="sng">
                <a:solidFill>
                  <a:schemeClr val="tx1"/>
                </a:solidFill>
                <a:prstDash val="solid"/>
                <a:headEnd type="none" w="sm" len="sm"/>
                <a:tailEnd type="stealth" w="lg" len="lg"/>
              </a:ln>
            </p:spPr>
          </p:sp>
          <p:sp>
            <p:nvSpPr>
              <p:cNvPr id="55346" name="Line 67"/>
              <p:cNvSpPr>
                <a:spLocks noChangeAspect="1"/>
              </p:cNvSpPr>
              <p:nvPr/>
            </p:nvSpPr>
            <p:spPr>
              <a:xfrm flipH="1">
                <a:off x="3648" y="4155"/>
                <a:ext cx="134" cy="47"/>
              </a:xfrm>
              <a:prstGeom prst="line">
                <a:avLst/>
              </a:prstGeom>
              <a:ln w="57150" cap="sq" cmpd="sng">
                <a:solidFill>
                  <a:schemeClr val="tx1"/>
                </a:solidFill>
                <a:prstDash val="solid"/>
                <a:headEnd type="none" w="sm" len="sm"/>
                <a:tailEnd type="stealth" w="lg" len="lg"/>
              </a:ln>
            </p:spPr>
          </p:sp>
          <p:sp>
            <p:nvSpPr>
              <p:cNvPr id="55347" name="Line 68"/>
              <p:cNvSpPr>
                <a:spLocks noChangeAspect="1"/>
              </p:cNvSpPr>
              <p:nvPr/>
            </p:nvSpPr>
            <p:spPr>
              <a:xfrm flipH="1" flipV="1">
                <a:off x="1784" y="3735"/>
                <a:ext cx="126" cy="114"/>
              </a:xfrm>
              <a:prstGeom prst="line">
                <a:avLst/>
              </a:prstGeom>
              <a:ln w="57150" cap="sq" cmpd="sng">
                <a:solidFill>
                  <a:schemeClr val="tx1"/>
                </a:solidFill>
                <a:prstDash val="solid"/>
                <a:headEnd type="none" w="sm" len="sm"/>
                <a:tailEnd type="stealth" w="lg" len="lg"/>
              </a:ln>
            </p:spPr>
          </p:sp>
        </p:grpSp>
        <p:sp>
          <p:nvSpPr>
            <p:cNvPr id="43013" name="Oval 5"/>
            <p:cNvSpPr>
              <a:spLocks noChangeAspect="1" noChangeArrowheads="1"/>
            </p:cNvSpPr>
            <p:nvPr/>
          </p:nvSpPr>
          <p:spPr bwMode="auto">
            <a:xfrm>
              <a:off x="2470" y="1963"/>
              <a:ext cx="1260" cy="1256"/>
            </a:xfrm>
            <a:prstGeom prst="ellipse">
              <a:avLst/>
            </a:prstGeom>
            <a:solidFill>
              <a:schemeClr val="accent3">
                <a:lumMod val="95000"/>
              </a:schemeClr>
            </a:solidFill>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sz="3600" b="0" i="0" u="none" strike="noStrike" kern="1200" cap="none" spc="0" normalizeH="0" baseline="0" noProof="0">
                <a:ln>
                  <a:noFill/>
                </a:ln>
                <a:solidFill>
                  <a:schemeClr val="dk1"/>
                </a:solidFill>
                <a:effectLst/>
                <a:uLnTx/>
                <a:uFillTx/>
                <a:latin typeface="+mn-lt"/>
                <a:ea typeface="+mn-ea"/>
                <a:cs typeface="+mn-cs"/>
              </a:endParaRPr>
            </a:p>
          </p:txBody>
        </p:sp>
        <p:sp>
          <p:nvSpPr>
            <p:cNvPr id="43014" name="Oval 6"/>
            <p:cNvSpPr>
              <a:spLocks noChangeAspect="1" noChangeArrowheads="1"/>
            </p:cNvSpPr>
            <p:nvPr/>
          </p:nvSpPr>
          <p:spPr bwMode="auto">
            <a:xfrm>
              <a:off x="4034" y="1250"/>
              <a:ext cx="910" cy="910"/>
            </a:xfrm>
            <a:prstGeom prst="ellipse">
              <a:avLst/>
            </a:prstGeom>
            <a:solidFill>
              <a:srgbClr val="FFFF00"/>
            </a:solidFill>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2400" b="1" dirty="0">
                  <a:solidFill>
                    <a:srgbClr val="000000"/>
                  </a:solidFill>
                  <a:latin typeface="Times New Roman" panose="02020603050405020304" pitchFamily="18" charset="0"/>
                  <a:cs typeface="Times New Roman" panose="02020603050405020304" pitchFamily="18" charset="0"/>
                </a:rPr>
                <a:t>Đồng</a:t>
              </a:r>
              <a:endParaRPr sz="2400" b="1" dirty="0">
                <a:solidFill>
                  <a:srgbClr val="000000"/>
                </a:solidFill>
                <a:latin typeface="Times New Roman" panose="02020603050405020304" pitchFamily="18" charset="0"/>
                <a:cs typeface="Times New Roman" panose="02020603050405020304" pitchFamily="18" charset="0"/>
              </a:endParaRPr>
            </a:p>
            <a:p>
              <a:pPr lvl="0" algn="ctr" eaLnBrk="1" hangingPunct="1">
                <a:buNone/>
              </a:pPr>
              <a:r>
                <a:rPr sz="2400" b="1" dirty="0">
                  <a:solidFill>
                    <a:srgbClr val="000000"/>
                  </a:solidFill>
                  <a:latin typeface="Times New Roman" panose="02020603050405020304" pitchFamily="18" charset="0"/>
                  <a:cs typeface="Times New Roman" panose="02020603050405020304" pitchFamily="18" charset="0"/>
                </a:rPr>
                <a:t> b</a:t>
              </a:r>
              <a:r>
                <a:rPr sz="2400" b="1" dirty="0">
                  <a:solidFill>
                    <a:srgbClr val="000000"/>
                  </a:solidFill>
                  <a:latin typeface="Times New Roman" panose="02020603050405020304" pitchFamily="18" charset="0"/>
                  <a:ea typeface="Times New Roman" panose="02020603050405020304" pitchFamily="18" charset="0"/>
                </a:rPr>
                <a:t>à</a:t>
              </a:r>
              <a:r>
                <a:rPr sz="2400" b="1" dirty="0">
                  <a:solidFill>
                    <a:srgbClr val="000000"/>
                  </a:solidFill>
                  <a:latin typeface="Times New Roman" panose="02020603050405020304" pitchFamily="18" charset="0"/>
                  <a:cs typeface="Times New Roman" panose="02020603050405020304" pitchFamily="18" charset="0"/>
                </a:rPr>
                <a:t>o</a:t>
              </a:r>
              <a:endParaRPr sz="2400" b="1" dirty="0">
                <a:solidFill>
                  <a:srgbClr val="000000"/>
                </a:solidFill>
                <a:latin typeface="Times New Roman" panose="02020603050405020304" pitchFamily="18" charset="0"/>
                <a:ea typeface="Times New Roman" panose="02020603050405020304" pitchFamily="18" charset="0"/>
              </a:endParaRPr>
            </a:p>
          </p:txBody>
        </p:sp>
        <p:sp>
          <p:nvSpPr>
            <p:cNvPr id="43015" name="Oval 7"/>
            <p:cNvSpPr>
              <a:spLocks noChangeAspect="1" noChangeArrowheads="1"/>
            </p:cNvSpPr>
            <p:nvPr/>
          </p:nvSpPr>
          <p:spPr bwMode="auto">
            <a:xfrm>
              <a:off x="4090" y="2920"/>
              <a:ext cx="910" cy="910"/>
            </a:xfrm>
            <a:prstGeom prst="ellipse">
              <a:avLst/>
            </a:prstGeom>
            <a:solidFill>
              <a:srgbClr val="FF00FF"/>
            </a:solidFill>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400" b="1" i="0" u="none" strike="noStrike" kern="1200" cap="none" spc="0" normalizeH="0" baseline="0" noProof="0" dirty="0" err="1">
                  <a:ln>
                    <a:noFill/>
                  </a:ln>
                  <a:solidFill>
                    <a:schemeClr val="dk1"/>
                  </a:solidFill>
                  <a:effectLst/>
                  <a:uLnTx/>
                  <a:uFillTx/>
                  <a:latin typeface="Times New Roman" panose="02020603050405020304" pitchFamily="18" charset="0"/>
                  <a:ea typeface="+mn-ea"/>
                  <a:cs typeface="Times New Roman" panose="02020603050405020304" pitchFamily="18" charset="0"/>
                </a:rPr>
                <a:t>Anh</a:t>
              </a:r>
              <a:endPar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2400" b="1" i="0" u="none" strike="noStrike" kern="1200" cap="none" spc="0" normalizeH="0" baseline="0" noProof="0" dirty="0" err="1">
                  <a:ln>
                    <a:noFill/>
                  </a:ln>
                  <a:solidFill>
                    <a:schemeClr val="dk1"/>
                  </a:solidFill>
                  <a:effectLst/>
                  <a:uLnTx/>
                  <a:uFillTx/>
                  <a:latin typeface="Times New Roman" panose="02020603050405020304" pitchFamily="18" charset="0"/>
                  <a:ea typeface="+mn-ea"/>
                  <a:cs typeface="Times New Roman" panose="02020603050405020304" pitchFamily="18" charset="0"/>
                </a:rPr>
                <a:t>em</a:t>
              </a:r>
              <a:endPar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endParaRPr>
            </a:p>
          </p:txBody>
        </p:sp>
        <p:sp>
          <p:nvSpPr>
            <p:cNvPr id="43016" name="Oval 8"/>
            <p:cNvSpPr>
              <a:spLocks noChangeAspect="1" noChangeArrowheads="1"/>
            </p:cNvSpPr>
            <p:nvPr/>
          </p:nvSpPr>
          <p:spPr bwMode="auto">
            <a:xfrm>
              <a:off x="2688" y="3800"/>
              <a:ext cx="910" cy="910"/>
            </a:xfrm>
            <a:prstGeom prst="ellipse">
              <a:avLst/>
            </a:prstGeom>
            <a:solidFill>
              <a:srgbClr val="FFC000"/>
            </a:solidFill>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400" b="1" i="0" u="none" strike="noStrike" kern="1200" cap="none" spc="0" normalizeH="0" baseline="0" noProof="0" dirty="0" err="1">
                  <a:ln>
                    <a:noFill/>
                  </a:ln>
                  <a:solidFill>
                    <a:schemeClr val="dk1"/>
                  </a:solidFill>
                  <a:effectLst/>
                  <a:uLnTx/>
                  <a:uFillTx/>
                  <a:latin typeface="Times New Roman" panose="02020603050405020304" pitchFamily="18" charset="0"/>
                  <a:ea typeface="+mn-ea"/>
                  <a:cs typeface="Times New Roman" panose="02020603050405020304" pitchFamily="18" charset="0"/>
                </a:rPr>
                <a:t>Gia</a:t>
              </a:r>
              <a:r>
                <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rPr>
                <a:t> </a:t>
              </a:r>
              <a:endPar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2400" b="1" i="0" u="none" strike="noStrike" kern="1200" cap="none" spc="0" normalizeH="0" baseline="0" noProof="0" dirty="0" err="1">
                  <a:ln>
                    <a:noFill/>
                  </a:ln>
                  <a:solidFill>
                    <a:schemeClr val="dk1"/>
                  </a:solidFill>
                  <a:effectLst/>
                  <a:uLnTx/>
                  <a:uFillTx/>
                  <a:latin typeface="Times New Roman" panose="02020603050405020304" pitchFamily="18" charset="0"/>
                  <a:ea typeface="+mn-ea"/>
                  <a:cs typeface="Times New Roman" panose="02020603050405020304" pitchFamily="18" charset="0"/>
                </a:rPr>
                <a:t>đình</a:t>
              </a:r>
              <a:endPar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endParaRPr>
            </a:p>
          </p:txBody>
        </p:sp>
        <p:sp>
          <p:nvSpPr>
            <p:cNvPr id="43017" name="Oval 9"/>
            <p:cNvSpPr>
              <a:spLocks noChangeAspect="1" noChangeArrowheads="1"/>
            </p:cNvSpPr>
            <p:nvPr/>
          </p:nvSpPr>
          <p:spPr bwMode="auto">
            <a:xfrm>
              <a:off x="1104" y="2881"/>
              <a:ext cx="910" cy="910"/>
            </a:xfrm>
            <a:prstGeom prst="ellipse">
              <a:avLst/>
            </a:prstGeom>
            <a:solidFill>
              <a:srgbClr val="FF0000"/>
            </a:solidFill>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2400" b="1" dirty="0">
                  <a:solidFill>
                    <a:srgbClr val="000000"/>
                  </a:solidFill>
                  <a:latin typeface="Times New Roman" panose="02020603050405020304" pitchFamily="18" charset="0"/>
                  <a:cs typeface="Times New Roman" panose="02020603050405020304" pitchFamily="18" charset="0"/>
                </a:rPr>
                <a:t>Họ </a:t>
              </a:r>
              <a:endParaRPr sz="2400" b="1" dirty="0">
                <a:solidFill>
                  <a:srgbClr val="000000"/>
                </a:solidFill>
                <a:latin typeface="Times New Roman" panose="02020603050405020304" pitchFamily="18" charset="0"/>
                <a:cs typeface="Times New Roman" panose="02020603050405020304" pitchFamily="18" charset="0"/>
              </a:endParaRPr>
            </a:p>
            <a:p>
              <a:pPr lvl="0" algn="ctr" eaLnBrk="1" hangingPunct="1">
                <a:buNone/>
              </a:pPr>
              <a:r>
                <a:rPr sz="2400" b="1" dirty="0">
                  <a:solidFill>
                    <a:srgbClr val="000000"/>
                  </a:solidFill>
                  <a:latin typeface="Times New Roman" panose="02020603050405020304" pitchFamily="18" charset="0"/>
                  <a:cs typeface="Times New Roman" panose="02020603050405020304" pitchFamily="18" charset="0"/>
                </a:rPr>
                <a:t>h</a:t>
              </a:r>
              <a:r>
                <a:rPr sz="2400" b="1" dirty="0">
                  <a:solidFill>
                    <a:srgbClr val="000000"/>
                  </a:solidFill>
                  <a:latin typeface="Times New Roman" panose="02020603050405020304" pitchFamily="18" charset="0"/>
                  <a:ea typeface="Times New Roman" panose="02020603050405020304" pitchFamily="18" charset="0"/>
                </a:rPr>
                <a:t>à</a:t>
              </a:r>
              <a:r>
                <a:rPr sz="2400" b="1" dirty="0">
                  <a:solidFill>
                    <a:srgbClr val="000000"/>
                  </a:solidFill>
                  <a:latin typeface="Times New Roman" panose="02020603050405020304" pitchFamily="18" charset="0"/>
                  <a:cs typeface="Times New Roman" panose="02020603050405020304" pitchFamily="18" charset="0"/>
                </a:rPr>
                <a:t>ng</a:t>
              </a:r>
              <a:endParaRPr sz="2400" b="1" dirty="0">
                <a:solidFill>
                  <a:srgbClr val="000000"/>
                </a:solidFill>
                <a:latin typeface="Times New Roman" panose="02020603050405020304" pitchFamily="18" charset="0"/>
                <a:ea typeface="Times New Roman" panose="02020603050405020304" pitchFamily="18" charset="0"/>
              </a:endParaRPr>
            </a:p>
          </p:txBody>
        </p:sp>
        <p:sp>
          <p:nvSpPr>
            <p:cNvPr id="43018" name="Oval 10"/>
            <p:cNvSpPr>
              <a:spLocks noChangeAspect="1" noChangeArrowheads="1"/>
            </p:cNvSpPr>
            <p:nvPr/>
          </p:nvSpPr>
          <p:spPr bwMode="auto">
            <a:xfrm>
              <a:off x="1154" y="1203"/>
              <a:ext cx="913" cy="908"/>
            </a:xfrm>
            <a:prstGeom prst="ellipse">
              <a:avLst/>
            </a:prstGeom>
            <a:solidFill>
              <a:schemeClr val="accent1">
                <a:lumMod val="20000"/>
                <a:lumOff val="80000"/>
              </a:schemeClr>
            </a:solidFill>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p>
              <a:pPr marL="0" marR="0" lvl="0" indent="0" algn="ctr" defTabSz="914400" rtl="0" eaLnBrk="1" fontAlgn="base" latinLnBrk="0" hangingPunct="1">
                <a:lnSpc>
                  <a:spcPct val="100000"/>
                </a:lnSpc>
                <a:spcBef>
                  <a:spcPct val="0"/>
                </a:spcBef>
                <a:spcAft>
                  <a:spcPct val="0"/>
                </a:spcAft>
                <a:buClrTx/>
                <a:buSzTx/>
                <a:buFontTx/>
                <a:buNone/>
                <a:defRPr/>
              </a:pPr>
              <a:r>
                <a:rPr kumimoji="0" lang="en-US" sz="2400" b="1" i="0" u="none" strike="noStrike" kern="1200" cap="none" spc="0" normalizeH="0" baseline="0" noProof="0" dirty="0" err="1">
                  <a:ln>
                    <a:noFill/>
                  </a:ln>
                  <a:solidFill>
                    <a:schemeClr val="dk1"/>
                  </a:solidFill>
                  <a:effectLst/>
                  <a:uLnTx/>
                  <a:uFillTx/>
                  <a:latin typeface="Times New Roman" panose="02020603050405020304" pitchFamily="18" charset="0"/>
                  <a:ea typeface="+mn-ea"/>
                  <a:cs typeface="Times New Roman" panose="02020603050405020304" pitchFamily="18" charset="0"/>
                </a:rPr>
                <a:t>Nhân</a:t>
              </a:r>
              <a:endPar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rPr>
                <a:t> </a:t>
              </a:r>
              <a:r>
                <a:rPr kumimoji="0" lang="en-US" sz="2400" b="1" i="0" u="none" strike="noStrike" kern="1200" cap="none" spc="0" normalizeH="0" baseline="0" noProof="0" dirty="0" err="1">
                  <a:ln>
                    <a:noFill/>
                  </a:ln>
                  <a:solidFill>
                    <a:schemeClr val="dk1"/>
                  </a:solidFill>
                  <a:effectLst/>
                  <a:uLnTx/>
                  <a:uFillTx/>
                  <a:latin typeface="Times New Roman" panose="02020603050405020304" pitchFamily="18" charset="0"/>
                  <a:ea typeface="+mn-ea"/>
                  <a:cs typeface="Times New Roman" panose="02020603050405020304" pitchFamily="18" charset="0"/>
                </a:rPr>
                <a:t>dân</a:t>
              </a:r>
              <a:r>
                <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rPr>
                <a:t>,</a:t>
              </a:r>
              <a:endPar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1" fontAlgn="base" latinLnBrk="0" hangingPunct="1">
                <a:lnSpc>
                  <a:spcPct val="100000"/>
                </a:lnSpc>
                <a:spcBef>
                  <a:spcPct val="0"/>
                </a:spcBef>
                <a:spcAft>
                  <a:spcPct val="0"/>
                </a:spcAft>
                <a:buClrTx/>
                <a:buSzTx/>
                <a:buFontTx/>
                <a:buNone/>
                <a:defRPr/>
              </a:pPr>
              <a:r>
                <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rPr>
                <a:t>  TQ</a:t>
              </a:r>
              <a:endParaRPr kumimoji="0" lang="en-US" sz="2400" b="1" i="0" u="none" strike="noStrike" kern="1200" cap="none" spc="0" normalizeH="0" baseline="0" noProof="0" dirty="0">
                <a:ln>
                  <a:noFill/>
                </a:ln>
                <a:solidFill>
                  <a:schemeClr val="dk1"/>
                </a:solidFill>
                <a:effectLst/>
                <a:uLnTx/>
                <a:uFillTx/>
                <a:latin typeface="Times New Roman" panose="02020603050405020304" pitchFamily="18" charset="0"/>
                <a:ea typeface="+mn-ea"/>
                <a:cs typeface="Times New Roman" panose="02020603050405020304" pitchFamily="18" charset="0"/>
              </a:endParaRPr>
            </a:p>
          </p:txBody>
        </p:sp>
        <p:sp>
          <p:nvSpPr>
            <p:cNvPr id="43019" name="Oval 11"/>
            <p:cNvSpPr>
              <a:spLocks noChangeAspect="1" noChangeArrowheads="1"/>
            </p:cNvSpPr>
            <p:nvPr/>
          </p:nvSpPr>
          <p:spPr bwMode="auto">
            <a:xfrm>
              <a:off x="2640" y="432"/>
              <a:ext cx="910" cy="910"/>
            </a:xfrm>
            <a:prstGeom prst="ellipse">
              <a:avLst/>
            </a:prstGeom>
            <a:ln>
              <a:headEnd type="none" w="sm" len="sm"/>
              <a:tailEnd type="none" w="sm" len="sm"/>
            </a:ln>
          </p:spPr>
          <p:style>
            <a:lnRef idx="1">
              <a:schemeClr val="accent2"/>
            </a:lnRef>
            <a:fillRef idx="2">
              <a:schemeClr val="accent2"/>
            </a:fillRef>
            <a:effectRef idx="1">
              <a:schemeClr val="accent2"/>
            </a:effectRef>
            <a:fontRef idx="minor">
              <a:schemeClr val="dk1"/>
            </a:fontRef>
          </p:style>
          <p:txBody>
            <a:bodyPr wrap="none"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eaLnBrk="1" hangingPunct="1">
                <a:buNone/>
              </a:pPr>
              <a:r>
                <a:rPr sz="2400" b="1" dirty="0">
                  <a:latin typeface="Times New Roman" panose="02020603050405020304" pitchFamily="18" charset="0"/>
                  <a:cs typeface="Times New Roman" panose="02020603050405020304" pitchFamily="18" charset="0"/>
                </a:rPr>
                <a:t>Bạn bè</a:t>
              </a:r>
              <a:endParaRPr sz="2400" b="1" dirty="0">
                <a:latin typeface="Times New Roman" panose="02020603050405020304" pitchFamily="18" charset="0"/>
                <a:ea typeface="Times New Roman" panose="02020603050405020304" pitchFamily="18" charset="0"/>
              </a:endParaRPr>
            </a:p>
          </p:txBody>
        </p:sp>
        <p:sp>
          <p:nvSpPr>
            <p:cNvPr id="55314" name="WordArt 15"/>
            <p:cNvSpPr>
              <a:spLocks noChangeAspect="1" noTextEdit="1"/>
            </p:cNvSpPr>
            <p:nvPr/>
          </p:nvSpPr>
          <p:spPr>
            <a:xfrm>
              <a:off x="2688" y="2256"/>
              <a:ext cx="870" cy="600"/>
            </a:xfrm>
            <a:prstGeom prst="rect">
              <a:avLst/>
            </a:prstGeom>
          </p:spPr>
          <p:txBody>
            <a:bodyPr wrap="none" fromWordArt="1">
              <a:prstTxWarp prst="textPlain">
                <a:avLst>
                  <a:gd name="adj" fmla="val 50000"/>
                </a:avLst>
              </a:prstTxWarp>
              <a:normAutofit/>
            </a:bodyPr>
            <a:p>
              <a:pPr algn="ctr"/>
              <a:r>
                <a:rPr lang="en-US" sz="2800" b="1">
                  <a:gradFill rotWithShape="1">
                    <a:gsLst>
                      <a:gs pos="0">
                        <a:srgbClr val="000082">
                          <a:alpha val="100000"/>
                        </a:srgbClr>
                      </a:gs>
                      <a:gs pos="13000">
                        <a:srgbClr val="0047FF">
                          <a:alpha val="100000"/>
                        </a:srgbClr>
                      </a:gs>
                      <a:gs pos="28000">
                        <a:srgbClr val="000082">
                          <a:alpha val="100000"/>
                        </a:srgbClr>
                      </a:gs>
                      <a:gs pos="42999">
                        <a:srgbClr val="0047FF">
                          <a:alpha val="100000"/>
                        </a:srgbClr>
                      </a:gs>
                      <a:gs pos="58000">
                        <a:srgbClr val="000082">
                          <a:alpha val="100000"/>
                        </a:srgbClr>
                      </a:gs>
                      <a:gs pos="72000">
                        <a:srgbClr val="0047FF">
                          <a:alpha val="100000"/>
                        </a:srgbClr>
                      </a:gs>
                      <a:gs pos="87000">
                        <a:srgbClr val="000082">
                          <a:alpha val="100000"/>
                        </a:srgbClr>
                      </a:gs>
                      <a:gs pos="100000">
                        <a:srgbClr val="0047FF">
                          <a:alpha val="100000"/>
                        </a:srgbClr>
                      </a:gs>
                    </a:gsLst>
                    <a:lin ang="2700000" scaled="1"/>
                    <a:tileRect/>
                  </a:gradFill>
                  <a:latin typeface="Times New Roman" panose="02020603050405020304" pitchFamily="18" charset="0"/>
                  <a:ea typeface="Times New Roman" panose="02020603050405020304" pitchFamily="18" charset="0"/>
                </a:rPr>
                <a:t>Con người</a:t>
              </a:r>
              <a:endParaRPr lang="en-US" sz="2800" b="1">
                <a:gradFill rotWithShape="1">
                  <a:gsLst>
                    <a:gs pos="0">
                      <a:srgbClr val="000082">
                        <a:alpha val="100000"/>
                      </a:srgbClr>
                    </a:gs>
                    <a:gs pos="13000">
                      <a:srgbClr val="0047FF">
                        <a:alpha val="100000"/>
                      </a:srgbClr>
                    </a:gs>
                    <a:gs pos="28000">
                      <a:srgbClr val="000082">
                        <a:alpha val="100000"/>
                      </a:srgbClr>
                    </a:gs>
                    <a:gs pos="42999">
                      <a:srgbClr val="0047FF">
                        <a:alpha val="100000"/>
                      </a:srgbClr>
                    </a:gs>
                    <a:gs pos="58000">
                      <a:srgbClr val="000082">
                        <a:alpha val="100000"/>
                      </a:srgbClr>
                    </a:gs>
                    <a:gs pos="72000">
                      <a:srgbClr val="0047FF">
                        <a:alpha val="100000"/>
                      </a:srgbClr>
                    </a:gs>
                    <a:gs pos="87000">
                      <a:srgbClr val="000082">
                        <a:alpha val="100000"/>
                      </a:srgbClr>
                    </a:gs>
                    <a:gs pos="100000">
                      <a:srgbClr val="0047FF">
                        <a:alpha val="100000"/>
                      </a:srgbClr>
                    </a:gs>
                  </a:gsLst>
                  <a:lin ang="2700000" scaled="1"/>
                  <a:tileRect/>
                </a:gradFill>
                <a:latin typeface="Times New Roman" panose="02020603050405020304" pitchFamily="18" charset="0"/>
                <a:ea typeface="Times New Roman" panose="02020603050405020304" pitchFamily="18" charset="0"/>
              </a:endParaRPr>
            </a:p>
          </p:txBody>
        </p:sp>
        <p:grpSp>
          <p:nvGrpSpPr>
            <p:cNvPr id="55315" name="Group 83"/>
            <p:cNvGrpSpPr>
              <a:grpSpLocks noChangeAspect="1"/>
            </p:cNvGrpSpPr>
            <p:nvPr/>
          </p:nvGrpSpPr>
          <p:grpSpPr>
            <a:xfrm>
              <a:off x="1956" y="1433"/>
              <a:ext cx="2236" cy="2311"/>
              <a:chOff x="1956" y="1433"/>
              <a:chExt cx="2236" cy="2311"/>
            </a:xfrm>
          </p:grpSpPr>
          <p:grpSp>
            <p:nvGrpSpPr>
              <p:cNvPr id="55322" name="Group 47"/>
              <p:cNvGrpSpPr>
                <a:grpSpLocks noChangeAspect="1"/>
              </p:cNvGrpSpPr>
              <p:nvPr/>
            </p:nvGrpSpPr>
            <p:grpSpPr>
              <a:xfrm>
                <a:off x="3696" y="2696"/>
                <a:ext cx="400" cy="616"/>
                <a:chOff x="3696" y="2696"/>
                <a:chExt cx="400" cy="616"/>
              </a:xfrm>
            </p:grpSpPr>
            <p:sp>
              <p:nvSpPr>
                <p:cNvPr id="55338" name="Line 43"/>
                <p:cNvSpPr>
                  <a:spLocks noChangeAspect="1"/>
                </p:cNvSpPr>
                <p:nvPr/>
              </p:nvSpPr>
              <p:spPr>
                <a:xfrm rot="3356531" flipV="1">
                  <a:off x="3712" y="2792"/>
                  <a:ext cx="480" cy="288"/>
                </a:xfrm>
                <a:prstGeom prst="line">
                  <a:avLst/>
                </a:prstGeom>
                <a:ln w="38100" cap="sq" cmpd="sng">
                  <a:solidFill>
                    <a:schemeClr val="tx1"/>
                  </a:solidFill>
                  <a:prstDash val="solid"/>
                  <a:headEnd type="none" w="sm" len="sm"/>
                  <a:tailEnd type="stealth" w="lg" len="lg"/>
                </a:ln>
              </p:spPr>
            </p:sp>
            <p:sp>
              <p:nvSpPr>
                <p:cNvPr id="55339" name="Line 45"/>
                <p:cNvSpPr>
                  <a:spLocks noChangeAspect="1"/>
                </p:cNvSpPr>
                <p:nvPr/>
              </p:nvSpPr>
              <p:spPr>
                <a:xfrm rot="3356531" flipV="1">
                  <a:off x="3600" y="2928"/>
                  <a:ext cx="480" cy="288"/>
                </a:xfrm>
                <a:prstGeom prst="line">
                  <a:avLst/>
                </a:prstGeom>
                <a:ln w="38100" cap="sq" cmpd="sng">
                  <a:solidFill>
                    <a:schemeClr val="tx1"/>
                  </a:solidFill>
                  <a:prstDash val="solid"/>
                  <a:headEnd type="stealth" w="lg" len="lg"/>
                  <a:tailEnd type="none" w="lg" len="lg"/>
                </a:ln>
              </p:spPr>
            </p:sp>
          </p:grpSp>
          <p:grpSp>
            <p:nvGrpSpPr>
              <p:cNvPr id="55323" name="Group 48"/>
              <p:cNvGrpSpPr>
                <a:grpSpLocks noChangeAspect="1"/>
              </p:cNvGrpSpPr>
              <p:nvPr/>
            </p:nvGrpSpPr>
            <p:grpSpPr>
              <a:xfrm rot="-3350748">
                <a:off x="3684" y="1812"/>
                <a:ext cx="400" cy="616"/>
                <a:chOff x="3696" y="2696"/>
                <a:chExt cx="400" cy="616"/>
              </a:xfrm>
            </p:grpSpPr>
            <p:sp>
              <p:nvSpPr>
                <p:cNvPr id="55336" name="Line 49"/>
                <p:cNvSpPr>
                  <a:spLocks noChangeAspect="1"/>
                </p:cNvSpPr>
                <p:nvPr/>
              </p:nvSpPr>
              <p:spPr>
                <a:xfrm rot="3356531" flipV="1">
                  <a:off x="3712" y="2792"/>
                  <a:ext cx="480" cy="288"/>
                </a:xfrm>
                <a:prstGeom prst="line">
                  <a:avLst/>
                </a:prstGeom>
                <a:ln w="38100" cap="sq" cmpd="sng">
                  <a:solidFill>
                    <a:schemeClr val="tx1"/>
                  </a:solidFill>
                  <a:prstDash val="solid"/>
                  <a:headEnd type="none" w="sm" len="sm"/>
                  <a:tailEnd type="stealth" w="lg" len="lg"/>
                </a:ln>
              </p:spPr>
            </p:sp>
            <p:sp>
              <p:nvSpPr>
                <p:cNvPr id="55337" name="Line 50"/>
                <p:cNvSpPr>
                  <a:spLocks noChangeAspect="1"/>
                </p:cNvSpPr>
                <p:nvPr/>
              </p:nvSpPr>
              <p:spPr>
                <a:xfrm rot="3356531" flipV="1">
                  <a:off x="3600" y="2928"/>
                  <a:ext cx="480" cy="288"/>
                </a:xfrm>
                <a:prstGeom prst="line">
                  <a:avLst/>
                </a:prstGeom>
                <a:ln w="38100" cap="sq" cmpd="sng">
                  <a:solidFill>
                    <a:schemeClr val="tx1"/>
                  </a:solidFill>
                  <a:prstDash val="solid"/>
                  <a:headEnd type="stealth" w="lg" len="lg"/>
                  <a:tailEnd type="none" w="lg" len="lg"/>
                </a:ln>
              </p:spPr>
            </p:sp>
          </p:grpSp>
          <p:grpSp>
            <p:nvGrpSpPr>
              <p:cNvPr id="55324" name="Group 51"/>
              <p:cNvGrpSpPr>
                <a:grpSpLocks noChangeAspect="1"/>
              </p:cNvGrpSpPr>
              <p:nvPr/>
            </p:nvGrpSpPr>
            <p:grpSpPr>
              <a:xfrm rot="-6713162">
                <a:off x="2908" y="1353"/>
                <a:ext cx="457" cy="616"/>
                <a:chOff x="3696" y="2696"/>
                <a:chExt cx="400" cy="616"/>
              </a:xfrm>
            </p:grpSpPr>
            <p:sp>
              <p:nvSpPr>
                <p:cNvPr id="55334" name="Line 52"/>
                <p:cNvSpPr>
                  <a:spLocks noChangeAspect="1"/>
                </p:cNvSpPr>
                <p:nvPr/>
              </p:nvSpPr>
              <p:spPr>
                <a:xfrm rot="3356531" flipV="1">
                  <a:off x="3712" y="2792"/>
                  <a:ext cx="480" cy="288"/>
                </a:xfrm>
                <a:prstGeom prst="line">
                  <a:avLst/>
                </a:prstGeom>
                <a:ln w="38100" cap="sq" cmpd="sng">
                  <a:solidFill>
                    <a:schemeClr val="tx1"/>
                  </a:solidFill>
                  <a:prstDash val="solid"/>
                  <a:headEnd type="none" w="sm" len="sm"/>
                  <a:tailEnd type="stealth" w="lg" len="lg"/>
                </a:ln>
              </p:spPr>
            </p:sp>
            <p:sp>
              <p:nvSpPr>
                <p:cNvPr id="55335" name="Line 53"/>
                <p:cNvSpPr>
                  <a:spLocks noChangeAspect="1"/>
                </p:cNvSpPr>
                <p:nvPr/>
              </p:nvSpPr>
              <p:spPr>
                <a:xfrm rot="3356531" flipV="1">
                  <a:off x="3600" y="2928"/>
                  <a:ext cx="480" cy="288"/>
                </a:xfrm>
                <a:prstGeom prst="line">
                  <a:avLst/>
                </a:prstGeom>
                <a:ln w="38100" cap="sq" cmpd="sng">
                  <a:solidFill>
                    <a:schemeClr val="tx1"/>
                  </a:solidFill>
                  <a:prstDash val="solid"/>
                  <a:headEnd type="stealth" w="lg" len="lg"/>
                  <a:tailEnd type="none" w="lg" len="lg"/>
                </a:ln>
              </p:spPr>
            </p:sp>
          </p:grpSp>
          <p:grpSp>
            <p:nvGrpSpPr>
              <p:cNvPr id="55325" name="Group 54"/>
              <p:cNvGrpSpPr>
                <a:grpSpLocks noChangeAspect="1"/>
              </p:cNvGrpSpPr>
              <p:nvPr/>
            </p:nvGrpSpPr>
            <p:grpSpPr>
              <a:xfrm rot="-10245431">
                <a:off x="2032" y="1782"/>
                <a:ext cx="480" cy="616"/>
                <a:chOff x="3696" y="2696"/>
                <a:chExt cx="400" cy="616"/>
              </a:xfrm>
            </p:grpSpPr>
            <p:sp>
              <p:nvSpPr>
                <p:cNvPr id="55332" name="Line 55"/>
                <p:cNvSpPr>
                  <a:spLocks noChangeAspect="1"/>
                </p:cNvSpPr>
                <p:nvPr/>
              </p:nvSpPr>
              <p:spPr>
                <a:xfrm rot="3356531" flipV="1">
                  <a:off x="3712" y="2792"/>
                  <a:ext cx="480" cy="288"/>
                </a:xfrm>
                <a:prstGeom prst="line">
                  <a:avLst/>
                </a:prstGeom>
                <a:ln w="38100" cap="sq" cmpd="sng">
                  <a:solidFill>
                    <a:schemeClr val="tx1"/>
                  </a:solidFill>
                  <a:prstDash val="solid"/>
                  <a:headEnd type="none" w="sm" len="sm"/>
                  <a:tailEnd type="stealth" w="lg" len="lg"/>
                </a:ln>
              </p:spPr>
            </p:sp>
            <p:sp>
              <p:nvSpPr>
                <p:cNvPr id="55333" name="Line 56"/>
                <p:cNvSpPr>
                  <a:spLocks noChangeAspect="1"/>
                </p:cNvSpPr>
                <p:nvPr/>
              </p:nvSpPr>
              <p:spPr>
                <a:xfrm rot="3356531" flipV="1">
                  <a:off x="3600" y="2928"/>
                  <a:ext cx="480" cy="288"/>
                </a:xfrm>
                <a:prstGeom prst="line">
                  <a:avLst/>
                </a:prstGeom>
                <a:ln w="38100" cap="sq" cmpd="sng">
                  <a:solidFill>
                    <a:schemeClr val="tx1"/>
                  </a:solidFill>
                  <a:prstDash val="solid"/>
                  <a:headEnd type="stealth" w="lg" len="lg"/>
                  <a:tailEnd type="none" w="lg" len="lg"/>
                </a:ln>
              </p:spPr>
            </p:sp>
          </p:grpSp>
          <p:grpSp>
            <p:nvGrpSpPr>
              <p:cNvPr id="55326" name="Group 57"/>
              <p:cNvGrpSpPr>
                <a:grpSpLocks noChangeAspect="1"/>
              </p:cNvGrpSpPr>
              <p:nvPr/>
            </p:nvGrpSpPr>
            <p:grpSpPr>
              <a:xfrm rot="7889117">
                <a:off x="2024" y="2736"/>
                <a:ext cx="480" cy="616"/>
                <a:chOff x="3696" y="2696"/>
                <a:chExt cx="400" cy="616"/>
              </a:xfrm>
            </p:grpSpPr>
            <p:sp>
              <p:nvSpPr>
                <p:cNvPr id="55330" name="Line 58"/>
                <p:cNvSpPr>
                  <a:spLocks noChangeAspect="1"/>
                </p:cNvSpPr>
                <p:nvPr/>
              </p:nvSpPr>
              <p:spPr>
                <a:xfrm rot="3356531" flipV="1">
                  <a:off x="3712" y="2792"/>
                  <a:ext cx="480" cy="288"/>
                </a:xfrm>
                <a:prstGeom prst="line">
                  <a:avLst/>
                </a:prstGeom>
                <a:ln w="38100" cap="sq" cmpd="sng">
                  <a:solidFill>
                    <a:schemeClr val="tx1"/>
                  </a:solidFill>
                  <a:prstDash val="solid"/>
                  <a:headEnd type="none" w="sm" len="sm"/>
                  <a:tailEnd type="stealth" w="lg" len="lg"/>
                </a:ln>
              </p:spPr>
            </p:sp>
            <p:sp>
              <p:nvSpPr>
                <p:cNvPr id="55331" name="Line 59"/>
                <p:cNvSpPr>
                  <a:spLocks noChangeAspect="1"/>
                </p:cNvSpPr>
                <p:nvPr/>
              </p:nvSpPr>
              <p:spPr>
                <a:xfrm rot="3356531" flipV="1">
                  <a:off x="3600" y="2928"/>
                  <a:ext cx="480" cy="288"/>
                </a:xfrm>
                <a:prstGeom prst="line">
                  <a:avLst/>
                </a:prstGeom>
                <a:ln w="38100" cap="sq" cmpd="sng">
                  <a:solidFill>
                    <a:schemeClr val="tx1"/>
                  </a:solidFill>
                  <a:prstDash val="solid"/>
                  <a:headEnd type="stealth" w="lg" len="lg"/>
                  <a:tailEnd type="none" w="lg" len="lg"/>
                </a:ln>
              </p:spPr>
            </p:sp>
          </p:grpSp>
          <p:grpSp>
            <p:nvGrpSpPr>
              <p:cNvPr id="55327" name="Group 60"/>
              <p:cNvGrpSpPr>
                <a:grpSpLocks noChangeAspect="1"/>
              </p:cNvGrpSpPr>
              <p:nvPr/>
            </p:nvGrpSpPr>
            <p:grpSpPr>
              <a:xfrm rot="4097988">
                <a:off x="2900" y="3196"/>
                <a:ext cx="480" cy="616"/>
                <a:chOff x="3696" y="2696"/>
                <a:chExt cx="400" cy="616"/>
              </a:xfrm>
            </p:grpSpPr>
            <p:sp>
              <p:nvSpPr>
                <p:cNvPr id="55328" name="Line 61"/>
                <p:cNvSpPr>
                  <a:spLocks noChangeAspect="1"/>
                </p:cNvSpPr>
                <p:nvPr/>
              </p:nvSpPr>
              <p:spPr>
                <a:xfrm rot="3356531" flipV="1">
                  <a:off x="3712" y="2792"/>
                  <a:ext cx="480" cy="288"/>
                </a:xfrm>
                <a:prstGeom prst="line">
                  <a:avLst/>
                </a:prstGeom>
                <a:ln w="38100" cap="sq" cmpd="sng">
                  <a:solidFill>
                    <a:schemeClr val="tx1"/>
                  </a:solidFill>
                  <a:prstDash val="solid"/>
                  <a:headEnd type="none" w="sm" len="sm"/>
                  <a:tailEnd type="stealth" w="lg" len="lg"/>
                </a:ln>
              </p:spPr>
            </p:sp>
            <p:sp>
              <p:nvSpPr>
                <p:cNvPr id="55329" name="Line 62"/>
                <p:cNvSpPr>
                  <a:spLocks noChangeAspect="1"/>
                </p:cNvSpPr>
                <p:nvPr/>
              </p:nvSpPr>
              <p:spPr>
                <a:xfrm rot="3356531" flipV="1">
                  <a:off x="3600" y="2928"/>
                  <a:ext cx="480" cy="288"/>
                </a:xfrm>
                <a:prstGeom prst="line">
                  <a:avLst/>
                </a:prstGeom>
                <a:ln w="38100" cap="sq" cmpd="sng">
                  <a:solidFill>
                    <a:schemeClr val="tx1"/>
                  </a:solidFill>
                  <a:prstDash val="solid"/>
                  <a:headEnd type="stealth" w="lg" len="lg"/>
                  <a:tailEnd type="none" w="lg" len="lg"/>
                </a:ln>
              </p:spPr>
            </p:sp>
          </p:grpSp>
        </p:grpSp>
        <p:sp>
          <p:nvSpPr>
            <p:cNvPr id="55316" name="Line 69"/>
            <p:cNvSpPr>
              <a:spLocks noChangeAspect="1"/>
            </p:cNvSpPr>
            <p:nvPr/>
          </p:nvSpPr>
          <p:spPr>
            <a:xfrm>
              <a:off x="1519" y="2730"/>
              <a:ext cx="33" cy="142"/>
            </a:xfrm>
            <a:prstGeom prst="line">
              <a:avLst/>
            </a:prstGeom>
            <a:ln w="57150" cap="sq" cmpd="sng">
              <a:solidFill>
                <a:schemeClr val="tx1"/>
              </a:solidFill>
              <a:prstDash val="solid"/>
              <a:headEnd type="none" w="sm" len="sm"/>
              <a:tailEnd type="stealth" w="lg" len="lg"/>
            </a:ln>
          </p:spPr>
        </p:sp>
        <p:sp>
          <p:nvSpPr>
            <p:cNvPr id="55317" name="Line 81"/>
            <p:cNvSpPr>
              <a:spLocks noChangeAspect="1"/>
            </p:cNvSpPr>
            <p:nvPr/>
          </p:nvSpPr>
          <p:spPr>
            <a:xfrm>
              <a:off x="2461" y="4002"/>
              <a:ext cx="206" cy="54"/>
            </a:xfrm>
            <a:prstGeom prst="line">
              <a:avLst/>
            </a:prstGeom>
            <a:ln w="57150" cap="sq" cmpd="sng">
              <a:solidFill>
                <a:schemeClr val="tx1"/>
              </a:solidFill>
              <a:prstDash val="solid"/>
              <a:headEnd type="none" w="sm" len="sm"/>
              <a:tailEnd type="stealth" w="lg" len="lg"/>
            </a:ln>
          </p:spPr>
        </p:sp>
        <p:sp>
          <p:nvSpPr>
            <p:cNvPr id="55318" name="Line 82"/>
            <p:cNvSpPr>
              <a:spLocks noChangeAspect="1"/>
            </p:cNvSpPr>
            <p:nvPr/>
          </p:nvSpPr>
          <p:spPr>
            <a:xfrm flipV="1">
              <a:off x="4066" y="3686"/>
              <a:ext cx="110" cy="90"/>
            </a:xfrm>
            <a:prstGeom prst="line">
              <a:avLst/>
            </a:prstGeom>
            <a:ln w="57150" cap="sq" cmpd="sng">
              <a:solidFill>
                <a:schemeClr val="tx1"/>
              </a:solidFill>
              <a:prstDash val="solid"/>
              <a:headEnd type="none" w="sm" len="sm"/>
              <a:tailEnd type="stealth" w="lg" len="lg"/>
            </a:ln>
          </p:spPr>
        </p:sp>
        <p:sp>
          <p:nvSpPr>
            <p:cNvPr id="55319" name="Line 94"/>
            <p:cNvSpPr>
              <a:spLocks noChangeAspect="1"/>
            </p:cNvSpPr>
            <p:nvPr/>
          </p:nvSpPr>
          <p:spPr>
            <a:xfrm flipH="1" flipV="1">
              <a:off x="4592" y="2160"/>
              <a:ext cx="28" cy="155"/>
            </a:xfrm>
            <a:prstGeom prst="line">
              <a:avLst/>
            </a:prstGeom>
            <a:ln w="57150" cap="sq" cmpd="sng">
              <a:solidFill>
                <a:schemeClr val="tx1"/>
              </a:solidFill>
              <a:prstDash val="solid"/>
              <a:headEnd type="none" w="sm" len="sm"/>
              <a:tailEnd type="stealth" w="lg" len="lg"/>
            </a:ln>
          </p:spPr>
        </p:sp>
        <p:sp>
          <p:nvSpPr>
            <p:cNvPr id="55320" name="Line 95"/>
            <p:cNvSpPr>
              <a:spLocks noChangeAspect="1"/>
            </p:cNvSpPr>
            <p:nvPr/>
          </p:nvSpPr>
          <p:spPr>
            <a:xfrm flipH="1" flipV="1">
              <a:off x="3504" y="1056"/>
              <a:ext cx="211" cy="89"/>
            </a:xfrm>
            <a:prstGeom prst="line">
              <a:avLst/>
            </a:prstGeom>
            <a:ln w="57150" cap="sq" cmpd="sng">
              <a:solidFill>
                <a:schemeClr val="tx1"/>
              </a:solidFill>
              <a:prstDash val="solid"/>
              <a:headEnd type="none" w="sm" len="sm"/>
              <a:tailEnd type="stealth" w="lg" len="lg"/>
            </a:ln>
          </p:spPr>
        </p:sp>
        <p:sp>
          <p:nvSpPr>
            <p:cNvPr id="55321" name="Line 96"/>
            <p:cNvSpPr>
              <a:spLocks noChangeAspect="1"/>
            </p:cNvSpPr>
            <p:nvPr/>
          </p:nvSpPr>
          <p:spPr>
            <a:xfrm flipH="1">
              <a:off x="2008" y="1327"/>
              <a:ext cx="123" cy="97"/>
            </a:xfrm>
            <a:prstGeom prst="line">
              <a:avLst/>
            </a:prstGeom>
            <a:ln w="57150" cap="sq" cmpd="sng">
              <a:solidFill>
                <a:schemeClr val="tx1"/>
              </a:solidFill>
              <a:prstDash val="solid"/>
              <a:headEnd type="none" w="sm" len="sm"/>
              <a:tailEnd type="stealth" w="lg" len="lg"/>
            </a:ln>
          </p:spPr>
        </p:sp>
      </p:grpSp>
      <p:sp>
        <p:nvSpPr>
          <p:cNvPr id="47" name="Title 1"/>
          <p:cNvSpPr txBox="1"/>
          <p:nvPr/>
        </p:nvSpPr>
        <p:spPr>
          <a:xfrm>
            <a:off x="838200" y="1349375"/>
            <a:ext cx="7620000" cy="654050"/>
          </a:xfrm>
          <a:prstGeom prst="rect">
            <a:avLst/>
          </a:prstGeom>
          <a:solidFill>
            <a:schemeClr val="bg1"/>
          </a:solid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1. Quan niệm của Hồ Chí Minh về con người</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cxnSp>
        <p:nvCxnSpPr>
          <p:cNvPr id="55300" name="Straight Connector 4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48" name="Rectangle 47"/>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5302" name="Picture 50"/>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52" name="Rectangle 51"/>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32"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ou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7"/>
                                        </p:tgtEl>
                                        <p:attrNameLst>
                                          <p:attrName>style.visibility</p:attrName>
                                        </p:attrNameLst>
                                      </p:cBhvr>
                                      <p:to>
                                        <p:strVal val="visible"/>
                                      </p:to>
                                    </p:set>
                                    <p:anim calcmode="lin" valueType="num">
                                      <p:cBhvr additive="base">
                                        <p:cTn id="12" dur="500" fill="hold"/>
                                        <p:tgtEl>
                                          <p:spTgt spid="47"/>
                                        </p:tgtEl>
                                        <p:attrNameLst>
                                          <p:attrName>ppt_x</p:attrName>
                                        </p:attrNameLst>
                                      </p:cBhvr>
                                      <p:tavLst>
                                        <p:tav tm="0">
                                          <p:val>
                                            <p:strVal val="#ppt_x"/>
                                          </p:val>
                                        </p:tav>
                                        <p:tav tm="100000">
                                          <p:val>
                                            <p:strVal val="#ppt_x"/>
                                          </p:val>
                                        </p:tav>
                                      </p:tavLst>
                                    </p:anim>
                                    <p:anim calcmode="lin" valueType="num">
                                      <p:cBhvr additive="base">
                                        <p:cTn id="13"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WordArt 5"/>
          <p:cNvSpPr>
            <a:spLocks noTextEdit="1"/>
          </p:cNvSpPr>
          <p:nvPr/>
        </p:nvSpPr>
        <p:spPr>
          <a:xfrm>
            <a:off x="649288" y="3352800"/>
            <a:ext cx="8161337" cy="1473200"/>
          </a:xfrm>
          <a:prstGeom prst="rect">
            <a:avLst/>
          </a:prstGeom>
        </p:spPr>
        <p:txBody>
          <a:bodyPr wrap="none" fromWordArt="1">
            <a:prstTxWarp prst="textPlain">
              <a:avLst>
                <a:gd name="adj" fmla="val 50000"/>
              </a:avLst>
            </a:prstTxWarp>
            <a:normAutofit/>
          </a:bodyPr>
          <a:p>
            <a:pPr algn="ctr"/>
            <a:r>
              <a:rPr lang="en-US" sz="3600" b="1">
                <a:ln w="12700" cap="flat" cmpd="sng">
                  <a:solidFill>
                    <a:srgbClr val="EAEAEA"/>
                  </a:solidFill>
                  <a:prstDash val="solid"/>
                  <a:headEnd type="none" w="med" len="med"/>
                  <a:tailEnd type="none" w="med" len="med"/>
                </a:ln>
                <a:solidFill>
                  <a:srgbClr val="002060"/>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Con người là vốn quý nhất, </a:t>
            </a:r>
            <a:endParaRPr lang="en-US" sz="3600" b="1">
              <a:ln w="12700" cap="flat" cmpd="sng">
                <a:solidFill>
                  <a:srgbClr val="EAEAEA"/>
                </a:solidFill>
                <a:prstDash val="solid"/>
                <a:headEnd type="none" w="med" len="med"/>
                <a:tailEnd type="none" w="med" len="med"/>
              </a:ln>
              <a:solidFill>
                <a:srgbClr val="002060"/>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endParaRPr>
          </a:p>
          <a:p>
            <a:pPr algn="ctr"/>
            <a:r>
              <a:rPr lang="en-US" sz="3600" b="1">
                <a:ln w="12700" cap="flat" cmpd="sng">
                  <a:solidFill>
                    <a:srgbClr val="EAEAEA"/>
                  </a:solidFill>
                  <a:prstDash val="solid"/>
                  <a:headEnd type="none" w="med" len="med"/>
                  <a:tailEnd type="none" w="med" len="med"/>
                </a:ln>
                <a:solidFill>
                  <a:srgbClr val="002060"/>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nhân tố quyết định thành công </a:t>
            </a:r>
            <a:endParaRPr lang="en-US" sz="3600" b="1">
              <a:ln w="12700" cap="flat" cmpd="sng">
                <a:solidFill>
                  <a:srgbClr val="EAEAEA"/>
                </a:solidFill>
                <a:prstDash val="solid"/>
                <a:headEnd type="none" w="med" len="med"/>
                <a:tailEnd type="none" w="med" len="med"/>
              </a:ln>
              <a:solidFill>
                <a:srgbClr val="002060"/>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endParaRPr>
          </a:p>
          <a:p>
            <a:pPr algn="ctr"/>
            <a:r>
              <a:rPr lang="en-US" sz="3600" b="1">
                <a:ln w="12700" cap="flat" cmpd="sng">
                  <a:solidFill>
                    <a:srgbClr val="EAEAEA"/>
                  </a:solidFill>
                  <a:prstDash val="solid"/>
                  <a:headEnd type="none" w="med" len="med"/>
                  <a:tailEnd type="none" w="med" len="med"/>
                </a:ln>
                <a:solidFill>
                  <a:srgbClr val="002060"/>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rPr>
              <a:t>của sự nghiệp cách mạng</a:t>
            </a:r>
            <a:endParaRPr lang="en-US" sz="3600" b="1">
              <a:ln w="12700" cap="flat" cmpd="sng">
                <a:solidFill>
                  <a:srgbClr val="EAEAEA"/>
                </a:solidFill>
                <a:prstDash val="solid"/>
                <a:headEnd type="none" w="med" len="med"/>
                <a:tailEnd type="none" w="med" len="med"/>
              </a:ln>
              <a:solidFill>
                <a:srgbClr val="002060"/>
              </a:solidFill>
              <a:effectLst>
                <a:outerShdw dist="35921" dir="2699999" sy="50000" kx="2115830" algn="bl" rotWithShape="0">
                  <a:srgbClr val="C0C0C0">
                    <a:alpha val="79999"/>
                  </a:srgbClr>
                </a:outerShdw>
              </a:effectLst>
              <a:latin typeface="Times New Roman" panose="02020603050405020304" pitchFamily="18" charset="0"/>
              <a:ea typeface="Times New Roman" panose="02020603050405020304" pitchFamily="18" charset="0"/>
            </a:endParaRPr>
          </a:p>
        </p:txBody>
      </p:sp>
      <p:sp>
        <p:nvSpPr>
          <p:cNvPr id="56323" name="WordArt 6"/>
          <p:cNvSpPr>
            <a:spLocks noTextEdit="1"/>
          </p:cNvSpPr>
          <p:nvPr/>
        </p:nvSpPr>
        <p:spPr>
          <a:xfrm>
            <a:off x="304800" y="5257800"/>
            <a:ext cx="8534400" cy="1339850"/>
          </a:xfrm>
          <a:prstGeom prst="rect">
            <a:avLst/>
          </a:prstGeom>
        </p:spPr>
        <p:txBody>
          <a:bodyPr wrap="none" fromWordArt="1">
            <a:prstTxWarp prst="textPlain">
              <a:avLst>
                <a:gd name="adj" fmla="val 50000"/>
              </a:avLst>
            </a:prstTxWarp>
            <a:normAutofit/>
          </a:bodyPr>
          <a:p>
            <a:pPr algn="ctr"/>
            <a:r>
              <a:rPr lang="en-US" sz="3600" b="1">
                <a:solidFill>
                  <a:srgbClr val="632523"/>
                </a:solidFill>
                <a:latin typeface="Times New Roman" panose="02020603050405020304" pitchFamily="18" charset="0"/>
                <a:ea typeface="Times New Roman" panose="02020603050405020304" pitchFamily="18" charset="0"/>
              </a:rPr>
              <a:t>Con người vừa là mục tiêu, vừa là </a:t>
            </a:r>
            <a:endParaRPr lang="en-US" sz="3600" b="1">
              <a:solidFill>
                <a:srgbClr val="632523"/>
              </a:solidFill>
              <a:latin typeface="Times New Roman" panose="02020603050405020304" pitchFamily="18" charset="0"/>
              <a:ea typeface="Times New Roman" panose="02020603050405020304" pitchFamily="18" charset="0"/>
            </a:endParaRPr>
          </a:p>
          <a:p>
            <a:pPr algn="ctr"/>
            <a:r>
              <a:rPr lang="en-US" sz="3600" b="1">
                <a:solidFill>
                  <a:srgbClr val="632523"/>
                </a:solidFill>
                <a:latin typeface="Times New Roman" panose="02020603050405020304" pitchFamily="18" charset="0"/>
                <a:ea typeface="Times New Roman" panose="02020603050405020304" pitchFamily="18" charset="0"/>
              </a:rPr>
              <a:t>động lực của cách mạng; phải coi trọng, </a:t>
            </a:r>
            <a:endParaRPr lang="en-US" sz="3600" b="1">
              <a:solidFill>
                <a:srgbClr val="632523"/>
              </a:solidFill>
              <a:latin typeface="Times New Roman" panose="02020603050405020304" pitchFamily="18" charset="0"/>
              <a:ea typeface="Times New Roman" panose="02020603050405020304" pitchFamily="18" charset="0"/>
            </a:endParaRPr>
          </a:p>
          <a:p>
            <a:pPr algn="ctr"/>
            <a:r>
              <a:rPr lang="en-US" sz="3600" b="1">
                <a:solidFill>
                  <a:srgbClr val="632523"/>
                </a:solidFill>
                <a:latin typeface="Times New Roman" panose="02020603050405020304" pitchFamily="18" charset="0"/>
                <a:ea typeface="Times New Roman" panose="02020603050405020304" pitchFamily="18" charset="0"/>
              </a:rPr>
              <a:t>chăm sóc, phát huy nguồn lực con người</a:t>
            </a:r>
            <a:endParaRPr lang="en-US" sz="3600" b="1">
              <a:solidFill>
                <a:srgbClr val="632523"/>
              </a:solidFill>
              <a:latin typeface="Times New Roman" panose="02020603050405020304" pitchFamily="18" charset="0"/>
              <a:ea typeface="Times New Roman" panose="02020603050405020304" pitchFamily="18" charset="0"/>
            </a:endParaRPr>
          </a:p>
        </p:txBody>
      </p:sp>
      <p:sp>
        <p:nvSpPr>
          <p:cNvPr id="6" name="Title 1"/>
          <p:cNvSpPr/>
          <p:nvPr/>
        </p:nvSpPr>
        <p:spPr>
          <a:xfrm>
            <a:off x="649288" y="2093913"/>
            <a:ext cx="7775575" cy="827087"/>
          </a:xfrm>
          <a:prstGeom prst="rect">
            <a:avLst/>
          </a:prstGeom>
          <a:solidFill>
            <a:schemeClr val="bg1"/>
          </a:solidFill>
          <a:ln w="9525">
            <a:noFill/>
          </a:ln>
        </p:spPr>
        <p:txBody>
          <a:bodyPr lIns="91436" tIns="45718" rIns="91436" bIns="45718"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2. Quan </a:t>
            </a:r>
            <a:r>
              <a:rPr lang="en-US" altLang="en-US" sz="3000" b="1" dirty="0">
                <a:solidFill>
                  <a:srgbClr val="C00000"/>
                </a:solidFill>
                <a:latin typeface="Times New Roman" panose="02020603050405020304" pitchFamily="18" charset="0"/>
                <a:cs typeface="Times New Roman" panose="02020603050405020304" pitchFamily="18" charset="0"/>
              </a:rPr>
              <a:t>niệm của Hồ Chí Minh về vai trò của con người</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cxnSp>
        <p:nvCxnSpPr>
          <p:cNvPr id="56325"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6327" name="Picture 9"/>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6322"/>
                                        </p:tgtEl>
                                        <p:attrNameLst>
                                          <p:attrName>style.visibility</p:attrName>
                                        </p:attrNameLst>
                                      </p:cBhvr>
                                      <p:to>
                                        <p:strVal val="visible"/>
                                      </p:to>
                                    </p:set>
                                    <p:anim calcmode="lin" valueType="num">
                                      <p:cBhvr additive="base">
                                        <p:cTn id="7" dur="500" fill="hold"/>
                                        <p:tgtEl>
                                          <p:spTgt spid="56322"/>
                                        </p:tgtEl>
                                        <p:attrNameLst>
                                          <p:attrName>ppt_x</p:attrName>
                                        </p:attrNameLst>
                                      </p:cBhvr>
                                      <p:tavLst>
                                        <p:tav tm="0">
                                          <p:val>
                                            <p:strVal val="#ppt_x"/>
                                          </p:val>
                                        </p:tav>
                                        <p:tav tm="100000">
                                          <p:val>
                                            <p:strVal val="#ppt_x"/>
                                          </p:val>
                                        </p:tav>
                                      </p:tavLst>
                                    </p:anim>
                                    <p:anim calcmode="lin" valueType="num">
                                      <p:cBhvr additive="base">
                                        <p:cTn id="8" dur="500" fill="hold"/>
                                        <p:tgtEl>
                                          <p:spTgt spid="563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gtEl>
                                        <p:attrNameLst>
                                          <p:attrName>style.visibility</p:attrName>
                                        </p:attrNameLst>
                                      </p:cBhvr>
                                      <p:to>
                                        <p:strVal val="visible"/>
                                      </p:to>
                                    </p:set>
                                    <p:anim calcmode="lin" valueType="num">
                                      <p:cBhvr additive="base">
                                        <p:cTn id="13" dur="500" fill="hold"/>
                                        <p:tgtEl>
                                          <p:spTgt spid="56323"/>
                                        </p:tgtEl>
                                        <p:attrNameLst>
                                          <p:attrName>ppt_x</p:attrName>
                                        </p:attrNameLst>
                                      </p:cBhvr>
                                      <p:tavLst>
                                        <p:tav tm="0">
                                          <p:val>
                                            <p:strVal val="#ppt_x"/>
                                          </p:val>
                                        </p:tav>
                                        <p:tav tm="100000">
                                          <p:val>
                                            <p:strVal val="#ppt_x"/>
                                          </p:val>
                                        </p:tav>
                                      </p:tavLst>
                                    </p:anim>
                                    <p:anim calcmode="lin" valueType="num">
                                      <p:cBhvr additive="base">
                                        <p:cTn id="14" dur="500" fill="hold"/>
                                        <p:tgtEl>
                                          <p:spTgt spid="5632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63525" y="1676400"/>
            <a:ext cx="8672513" cy="5476875"/>
          </a:xfrm>
        </p:spPr>
        <p:txBody>
          <a:bodyPr vert="horz" wrap="square" lIns="91440" tIns="45720" rIns="91440" bIns="45720" numCol="1" anchor="t" anchorCtr="0" compatLnSpc="1"/>
          <a:p>
            <a:pPr marL="0" indent="0" algn="just">
              <a:buFontTx/>
              <a:buNone/>
            </a:pPr>
            <a:r>
              <a:rPr dirty="0">
                <a:latin typeface="Times New Roman" panose="02020603050405020304" pitchFamily="18" charset="0"/>
                <a:cs typeface="Times New Roman" panose="02020603050405020304" pitchFamily="18" charset="0"/>
              </a:rPr>
              <a:t>- Con người l</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 mục tiêu: mục tiêu cách mạng l</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 giải phóng dân tộc, giải phóng xã hội, giải phóng giai cấp v</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 giải phóng con người.</a:t>
            </a:r>
            <a:endParaRPr dirty="0">
              <a:latin typeface="Times New Roman" panose="02020603050405020304" pitchFamily="18" charset="0"/>
              <a:cs typeface="Times New Roman" panose="02020603050405020304" pitchFamily="18" charset="0"/>
            </a:endParaRPr>
          </a:p>
          <a:p>
            <a:pPr marL="0" indent="0" algn="just">
              <a:buFontTx/>
              <a:buNone/>
            </a:pPr>
            <a:r>
              <a:rPr dirty="0">
                <a:latin typeface="Times New Roman" panose="02020603050405020304" pitchFamily="18" charset="0"/>
                <a:cs typeface="Times New Roman" panose="02020603050405020304" pitchFamily="18" charset="0"/>
              </a:rPr>
              <a:t>- Con người l</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 động lực: con người vốn l</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 quý nhất, động lực, nhân tố quyết định th</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nh công của sự nghiệp cách mạng. Nhân dân l</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 lực lượng trí tuệ, quyền h</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nh, lòng tốt, niềm tin, đó chính l</a:t>
            </a:r>
            <a:r>
              <a:rPr dirty="0">
                <a:latin typeface="Times New Roman" panose="02020603050405020304" pitchFamily="18" charset="0"/>
                <a:ea typeface="Times New Roman" panose="02020603050405020304" pitchFamily="18" charset="0"/>
              </a:rPr>
              <a:t>à</a:t>
            </a:r>
            <a:r>
              <a:rPr dirty="0">
                <a:latin typeface="Times New Roman" panose="02020603050405020304" pitchFamily="18" charset="0"/>
                <a:cs typeface="Times New Roman" panose="02020603050405020304" pitchFamily="18" charset="0"/>
              </a:rPr>
              <a:t> gốc, động lực của cách mạng. </a:t>
            </a:r>
            <a:endParaRPr dirty="0">
              <a:latin typeface="Times New Roman" panose="02020603050405020304" pitchFamily="18" charset="0"/>
              <a:cs typeface="Times New Roman" panose="02020603050405020304" pitchFamily="18" charset="0"/>
            </a:endParaRPr>
          </a:p>
          <a:p>
            <a:pPr marL="0" indent="0" algn="just">
              <a:buFontTx/>
              <a:buNone/>
            </a:pPr>
            <a:endParaRPr dirty="0">
              <a:latin typeface="Times New Roman" panose="02020603050405020304" pitchFamily="18" charset="0"/>
              <a:cs typeface="Times New Roman" panose="02020603050405020304" pitchFamily="18" charset="0"/>
            </a:endParaRPr>
          </a:p>
          <a:p>
            <a:pPr marL="0" indent="0">
              <a:buFont typeface="Arial" panose="020B0604020202020204" pitchFamily="34" charset="0"/>
              <a:buChar char="•"/>
            </a:pPr>
            <a:endParaRPr dirty="0"/>
          </a:p>
        </p:txBody>
      </p:sp>
      <p:cxnSp>
        <p:nvCxnSpPr>
          <p:cNvPr id="57347"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7349" name="Picture 6"/>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9" name="Rectangle 8"/>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charRg st="0" end="131"/>
                                            </p:txEl>
                                          </p:spTgt>
                                        </p:tgtEl>
                                        <p:attrNameLst>
                                          <p:attrName>style.visibility</p:attrName>
                                        </p:attrNameLst>
                                      </p:cBhvr>
                                      <p:to>
                                        <p:strVal val="visible"/>
                                      </p:to>
                                    </p:set>
                                    <p:animEffect transition="in" filter="barn(inVertical)">
                                      <p:cBhvr>
                                        <p:cTn id="7" dur="500"/>
                                        <p:tgtEl>
                                          <p:spTgt spid="3">
                                            <p:txEl>
                                              <p:charRg st="0" end="13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charRg st="131" end="353"/>
                                            </p:txEl>
                                          </p:spTgt>
                                        </p:tgtEl>
                                        <p:attrNameLst>
                                          <p:attrName>style.visibility</p:attrName>
                                        </p:attrNameLst>
                                      </p:cBhvr>
                                      <p:to>
                                        <p:strVal val="visible"/>
                                      </p:to>
                                    </p:set>
                                    <p:anim calcmode="lin" valueType="num">
                                      <p:cBhvr additive="base">
                                        <p:cTn id="12" dur="500" fill="hold"/>
                                        <p:tgtEl>
                                          <p:spTgt spid="3">
                                            <p:txEl>
                                              <p:charRg st="131" end="35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charRg st="131" end="35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Rectangle 3"/>
          <p:cNvSpPr txBox="1">
            <a:spLocks noChangeArrowheads="1"/>
          </p:cNvSpPr>
          <p:nvPr/>
        </p:nvSpPr>
        <p:spPr bwMode="auto">
          <a:xfrm>
            <a:off x="228600" y="3429000"/>
            <a:ext cx="8507413" cy="2151063"/>
          </a:xfrm>
          <a:prstGeom prst="rect">
            <a:avLst/>
          </a:prstGeom>
          <a:noFill/>
          <a:ln>
            <a:noFill/>
          </a:ln>
        </p:spPr>
        <p:txBody>
          <a:bodyPr lIns="91436" tIns="45718" rIns="91436" bIns="45718"/>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457200" algn="just" eaLnBrk="1" hangingPunct="1">
              <a:spcBef>
                <a:spcPct val="0"/>
              </a:spcBef>
              <a:buFontTx/>
              <a:buAutoNum type="alphaLcPeriod"/>
            </a:pPr>
            <a:r>
              <a:rPr lang="en-AU" altLang="x-none" sz="2800" b="1" dirty="0">
                <a:solidFill>
                  <a:srgbClr val="002060"/>
                </a:solidFill>
                <a:latin typeface="Times New Roman" panose="02020603050405020304" pitchFamily="18" charset="0"/>
                <a:cs typeface="Times New Roman" panose="02020603050405020304" pitchFamily="18" charset="0"/>
              </a:rPr>
              <a:t>Quan niệm của Hồ Chí Minh về văn hóa</a:t>
            </a:r>
            <a:endParaRPr lang="en-AU" altLang="x-none" sz="2800" b="1" dirty="0">
              <a:solidFill>
                <a:srgbClr val="002060"/>
              </a:solidFill>
              <a:latin typeface="Times New Roman" panose="02020603050405020304" pitchFamily="18" charset="0"/>
              <a:cs typeface="Times New Roman" panose="02020603050405020304" pitchFamily="18" charset="0"/>
            </a:endParaRPr>
          </a:p>
          <a:p>
            <a:pPr marL="0" lvl="0" indent="457200" algn="just" eaLnBrk="1" hangingPunct="1">
              <a:spcBef>
                <a:spcPct val="0"/>
              </a:spcBef>
              <a:buFontTx/>
              <a:buNone/>
            </a:pPr>
            <a:r>
              <a:rPr lang="en-AU" altLang="en-US" sz="2800" dirty="0">
                <a:latin typeface="Times New Roman" panose="02020603050405020304" pitchFamily="18" charset="0"/>
                <a:cs typeface="Times New Roman" panose="02020603050405020304" pitchFamily="18" charset="0"/>
              </a:rPr>
              <a:t>Khái niệm văn hóa trong tư tưởng Hồ Chí Minh, được     hiểu theo cả bốn nghĩa: rộng, hẹp, hẹp hơn v</a:t>
            </a:r>
            <a:r>
              <a:rPr lang="en-AU" altLang="en-US" sz="2800" dirty="0">
                <a:latin typeface="Times New Roman" panose="02020603050405020304" pitchFamily="18" charset="0"/>
                <a:ea typeface="Times New Roman" panose="02020603050405020304" pitchFamily="18" charset="0"/>
              </a:rPr>
              <a:t>à</a:t>
            </a:r>
            <a:r>
              <a:rPr lang="en-AU" altLang="en-US" sz="2800" dirty="0">
                <a:latin typeface="Times New Roman" panose="02020603050405020304" pitchFamily="18" charset="0"/>
                <a:cs typeface="Times New Roman" panose="02020603050405020304" pitchFamily="18" charset="0"/>
              </a:rPr>
              <a:t> phương thức sử dụng công cụ sinh hoạt.</a:t>
            </a:r>
            <a:endParaRPr lang="en-AU" altLang="en-US" sz="2800" dirty="0">
              <a:latin typeface="Times New Roman" panose="02020603050405020304" pitchFamily="18" charset="0"/>
              <a:cs typeface="Times New Roman" panose="02020603050405020304" pitchFamily="18" charset="0"/>
            </a:endParaRPr>
          </a:p>
          <a:p>
            <a:pPr marL="0" lvl="0" indent="457200" algn="just" eaLnBrk="1" hangingPunct="1">
              <a:spcBef>
                <a:spcPct val="0"/>
              </a:spcBef>
              <a:buFontTx/>
              <a:buNone/>
            </a:pPr>
            <a:endParaRPr lang="en-AU" altLang="en-US" sz="2800" dirty="0">
              <a:latin typeface="Times New Roman" panose="02020603050405020304" pitchFamily="18" charset="0"/>
              <a:ea typeface="Times New Roman" panose="02020603050405020304" pitchFamily="18" charset="0"/>
            </a:endParaRPr>
          </a:p>
        </p:txBody>
      </p:sp>
      <p:sp>
        <p:nvSpPr>
          <p:cNvPr id="10" name="Title 1"/>
          <p:cNvSpPr>
            <a:spLocks noGrp="1"/>
          </p:cNvSpPr>
          <p:nvPr>
            <p:ph type="title"/>
          </p:nvPr>
        </p:nvSpPr>
        <p:spPr>
          <a:xfrm>
            <a:off x="533400" y="2209800"/>
            <a:ext cx="7775575" cy="944563"/>
          </a:xfrm>
          <a:solidFill>
            <a:schemeClr val="bg1">
              <a:alpha val="100000"/>
            </a:schemeClr>
          </a:solidFill>
          <a:ln/>
        </p:spPr>
        <p:txBody>
          <a:bodyPr vert="horz" wrap="square" lIns="91440" tIns="45720" rIns="91440" bIns="45720" anchor="ctr" anchorCtr="0"/>
          <a:p>
            <a:pPr eaLnBrk="1" hangingPunct="1"/>
            <a:r>
              <a:rPr lang="en-AU" altLang="en-US" sz="3000" b="1" dirty="0">
                <a:solidFill>
                  <a:srgbClr val="C00000"/>
                </a:solidFill>
                <a:latin typeface="Times New Roman" panose="02020603050405020304" pitchFamily="18" charset="0"/>
                <a:cs typeface="Times New Roman" panose="02020603050405020304" pitchFamily="18" charset="0"/>
              </a:rPr>
              <a:t>1. Một số nhận thức chung về văn hóa v</a:t>
            </a:r>
            <a:r>
              <a:rPr lang="en-AU" altLang="en-US" sz="3000" b="1" dirty="0">
                <a:solidFill>
                  <a:srgbClr val="C00000"/>
                </a:solidFill>
                <a:latin typeface="Times New Roman" panose="02020603050405020304" pitchFamily="18" charset="0"/>
                <a:ea typeface="Times New Roman" panose="02020603050405020304" pitchFamily="18" charset="0"/>
              </a:rPr>
              <a:t>à</a:t>
            </a:r>
            <a:r>
              <a:rPr lang="en-AU" altLang="en-US" sz="3000" b="1" dirty="0">
                <a:solidFill>
                  <a:srgbClr val="C00000"/>
                </a:solidFill>
                <a:latin typeface="Times New Roman" panose="02020603050405020304" pitchFamily="18" charset="0"/>
                <a:cs typeface="Times New Roman" panose="02020603050405020304" pitchFamily="18" charset="0"/>
              </a:rPr>
              <a:t> quan hệ giữa văn hóa với các lĩnh vực khác</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sp>
        <p:nvSpPr>
          <p:cNvPr id="4" name="Rectangle 3"/>
          <p:cNvSpPr/>
          <p:nvPr/>
        </p:nvSpPr>
        <p:spPr>
          <a:xfrm>
            <a:off x="-76200" y="1296988"/>
            <a:ext cx="9117013" cy="6381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a:buNone/>
            </a:pPr>
            <a:r>
              <a:rPr sz="3200" b="1" dirty="0">
                <a:solidFill>
                  <a:srgbClr val="002060"/>
                </a:solidFill>
                <a:latin typeface="Times New Roman" panose="02020603050405020304" pitchFamily="18" charset="0"/>
                <a:cs typeface="Times New Roman" panose="02020603050405020304" pitchFamily="18" charset="0"/>
              </a:rPr>
              <a:t>I. TƯ TƯỞNG HỒ CHÍ MINH VỀ VĂN HÓA</a:t>
            </a:r>
            <a:endParaRPr sz="3200" b="1" dirty="0">
              <a:solidFill>
                <a:srgbClr val="002060"/>
              </a:solidFill>
              <a:latin typeface="Times New Roman" panose="02020603050405020304" pitchFamily="18" charset="0"/>
              <a:ea typeface="Times New Roman" panose="02020603050405020304" pitchFamily="18" charset="0"/>
            </a:endParaRPr>
          </a:p>
        </p:txBody>
      </p:sp>
      <p:cxnSp>
        <p:nvCxnSpPr>
          <p:cNvPr id="30725"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0727" name="Picture 8"/>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8194">
                                            <p:txEl>
                                              <p:charRg st="0" end="37"/>
                                            </p:txEl>
                                          </p:spTgt>
                                        </p:tgtEl>
                                        <p:attrNameLst>
                                          <p:attrName>style.visibility</p:attrName>
                                        </p:attrNameLst>
                                      </p:cBhvr>
                                      <p:to>
                                        <p:strVal val="visible"/>
                                      </p:to>
                                    </p:set>
                                    <p:animEffect transition="in" filter="fade">
                                      <p:cBhvr>
                                        <p:cTn id="14" dur="1000"/>
                                        <p:tgtEl>
                                          <p:spTgt spid="8194">
                                            <p:txEl>
                                              <p:charRg st="0" end="37"/>
                                            </p:txEl>
                                          </p:spTgt>
                                        </p:tgtEl>
                                      </p:cBhvr>
                                    </p:animEffect>
                                    <p:anim calcmode="lin" valueType="num">
                                      <p:cBhvr>
                                        <p:cTn id="15" dur="1000" fill="hold"/>
                                        <p:tgtEl>
                                          <p:spTgt spid="8194">
                                            <p:txEl>
                                              <p:charRg st="0" end="37"/>
                                            </p:txEl>
                                          </p:spTgt>
                                        </p:tgtEl>
                                        <p:attrNameLst>
                                          <p:attrName>ppt_x</p:attrName>
                                        </p:attrNameLst>
                                      </p:cBhvr>
                                      <p:tavLst>
                                        <p:tav tm="0">
                                          <p:val>
                                            <p:strVal val="#ppt_x"/>
                                          </p:val>
                                        </p:tav>
                                        <p:tav tm="100000">
                                          <p:val>
                                            <p:strVal val="#ppt_x"/>
                                          </p:val>
                                        </p:tav>
                                      </p:tavLst>
                                    </p:anim>
                                    <p:anim calcmode="lin" valueType="num">
                                      <p:cBhvr>
                                        <p:cTn id="16" dur="1000" fill="hold"/>
                                        <p:tgtEl>
                                          <p:spTgt spid="8194">
                                            <p:txEl>
                                              <p:charRg st="0" end="37"/>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8194">
                                            <p:txEl>
                                              <p:charRg st="37" end="177"/>
                                            </p:txEl>
                                          </p:spTgt>
                                        </p:tgtEl>
                                        <p:attrNameLst>
                                          <p:attrName>style.visibility</p:attrName>
                                        </p:attrNameLst>
                                      </p:cBhvr>
                                      <p:to>
                                        <p:strVal val="visible"/>
                                      </p:to>
                                    </p:set>
                                    <p:animEffect transition="in" filter="fade">
                                      <p:cBhvr>
                                        <p:cTn id="21" dur="1000"/>
                                        <p:tgtEl>
                                          <p:spTgt spid="8194">
                                            <p:txEl>
                                              <p:charRg st="37" end="177"/>
                                            </p:txEl>
                                          </p:spTgt>
                                        </p:tgtEl>
                                      </p:cBhvr>
                                    </p:animEffect>
                                    <p:anim calcmode="lin" valueType="num">
                                      <p:cBhvr>
                                        <p:cTn id="22" dur="1000" fill="hold"/>
                                        <p:tgtEl>
                                          <p:spTgt spid="8194">
                                            <p:txEl>
                                              <p:charRg st="37" end="177"/>
                                            </p:txEl>
                                          </p:spTgt>
                                        </p:tgtEl>
                                        <p:attrNameLst>
                                          <p:attrName>ppt_x</p:attrName>
                                        </p:attrNameLst>
                                      </p:cBhvr>
                                      <p:tavLst>
                                        <p:tav tm="0">
                                          <p:val>
                                            <p:strVal val="#ppt_x"/>
                                          </p:val>
                                        </p:tav>
                                        <p:tav tm="100000">
                                          <p:val>
                                            <p:strVal val="#ppt_x"/>
                                          </p:val>
                                        </p:tav>
                                      </p:tavLst>
                                    </p:anim>
                                    <p:anim calcmode="lin" valueType="num">
                                      <p:cBhvr>
                                        <p:cTn id="23" dur="1000" fill="hold"/>
                                        <p:tgtEl>
                                          <p:spTgt spid="8194">
                                            <p:txEl>
                                              <p:charRg st="37" end="17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094" name="Rectangle 6"/>
          <p:cNvSpPr>
            <a:spLocks noChangeArrowheads="1"/>
          </p:cNvSpPr>
          <p:nvPr/>
        </p:nvSpPr>
        <p:spPr bwMode="auto">
          <a:xfrm>
            <a:off x="304800" y="2673350"/>
            <a:ext cx="8534400" cy="25558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indent="457200" algn="just" eaLnBrk="1" hangingPunct="1">
              <a:buNone/>
            </a:pPr>
            <a:r>
              <a:rPr lang="en-AU" altLang="x-none" sz="3200" dirty="0">
                <a:latin typeface="Times New Roman" panose="02020603050405020304" pitchFamily="18" charset="0"/>
                <a:cs typeface="Times New Roman" panose="02020603050405020304" pitchFamily="18" charset="0"/>
              </a:rPr>
              <a:t>	- Ý nghĩa của việc xây dựng con người l</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 yêu cầu khách quan, vừa cấp bách, vừa lâu d</a:t>
            </a:r>
            <a:r>
              <a:rPr lang="en-AU" altLang="x-none" sz="3200" dirty="0">
                <a:latin typeface="Times New Roman" panose="02020603050405020304" pitchFamily="18" charset="0"/>
                <a:ea typeface="Times New Roman" panose="02020603050405020304" pitchFamily="18" charset="0"/>
              </a:rPr>
              <a:t>à</a:t>
            </a:r>
            <a:r>
              <a:rPr lang="en-AU" altLang="x-none" sz="3200" dirty="0">
                <a:latin typeface="Times New Roman" panose="02020603050405020304" pitchFamily="18" charset="0"/>
                <a:cs typeface="Times New Roman" panose="02020603050405020304" pitchFamily="18" charset="0"/>
              </a:rPr>
              <a:t>i có ý nghĩa chiến lược của cách mạng.</a:t>
            </a:r>
            <a:endParaRPr sz="3200" dirty="0">
              <a:latin typeface="Times New Roman" panose="02020603050405020304" pitchFamily="18" charset="0"/>
              <a:cs typeface="Times New Roman" panose="02020603050405020304" pitchFamily="18" charset="0"/>
            </a:endParaRPr>
          </a:p>
          <a:p>
            <a:pPr indent="457200" algn="just" eaLnBrk="1" hangingPunct="1">
              <a:buNone/>
            </a:pPr>
            <a:r>
              <a:rPr lang="en-AU" altLang="x-none" sz="3200" dirty="0">
                <a:latin typeface="Times New Roman" panose="02020603050405020304" pitchFamily="18" charset="0"/>
                <a:cs typeface="Times New Roman" panose="02020603050405020304" pitchFamily="18" charset="0"/>
              </a:rPr>
              <a:t>	- Muốn xây dựng chủ nghĩa xã hội, trước hết cần có những con người xã hội chủ nghĩa.</a:t>
            </a:r>
            <a:endParaRPr lang="en-AU" altLang="x-none" sz="3200" dirty="0">
              <a:latin typeface="Times New Roman" panose="02020603050405020304" pitchFamily="18" charset="0"/>
              <a:ea typeface="Times New Roman" panose="02020603050405020304" pitchFamily="18" charset="0"/>
            </a:endParaRPr>
          </a:p>
        </p:txBody>
      </p:sp>
      <p:sp>
        <p:nvSpPr>
          <p:cNvPr id="5" name="Title 1"/>
          <p:cNvSpPr/>
          <p:nvPr/>
        </p:nvSpPr>
        <p:spPr>
          <a:xfrm>
            <a:off x="719138" y="1600200"/>
            <a:ext cx="7705725" cy="827088"/>
          </a:xfrm>
          <a:prstGeom prst="roundRect">
            <a:avLst>
              <a:gd name="adj" fmla="val 16667"/>
            </a:avLst>
          </a:prstGeom>
          <a:solidFill>
            <a:schemeClr val="bg1"/>
          </a:solid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ctr"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3. Quan niệm của Hồ Chí Minh về xây dựng con người</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cxnSp>
        <p:nvCxnSpPr>
          <p:cNvPr id="58372"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8374" name="Picture 8"/>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0" name="Rectangle 9"/>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89094">
                                            <p:txEl>
                                              <p:charRg st="0" end="125"/>
                                            </p:txEl>
                                          </p:spTgt>
                                        </p:tgtEl>
                                        <p:attrNameLst>
                                          <p:attrName>style.visibility</p:attrName>
                                        </p:attrNameLst>
                                      </p:cBhvr>
                                      <p:to>
                                        <p:strVal val="visible"/>
                                      </p:to>
                                    </p:set>
                                    <p:animEffect transition="in" filter="barn(inVertical)">
                                      <p:cBhvr>
                                        <p:cTn id="7" dur="500"/>
                                        <p:tgtEl>
                                          <p:spTgt spid="89094">
                                            <p:txEl>
                                              <p:charRg st="0" end="125"/>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9094">
                                            <p:txEl>
                                              <p:charRg st="125" end="211"/>
                                            </p:txEl>
                                          </p:spTgt>
                                        </p:tgtEl>
                                        <p:attrNameLst>
                                          <p:attrName>style.visibility</p:attrName>
                                        </p:attrNameLst>
                                      </p:cBhvr>
                                      <p:to>
                                        <p:strVal val="visible"/>
                                      </p:to>
                                    </p:set>
                                    <p:animEffect transition="in" filter="barn(inVertical)">
                                      <p:cBhvr>
                                        <p:cTn id="12" dur="500"/>
                                        <p:tgtEl>
                                          <p:spTgt spid="89094">
                                            <p:txEl>
                                              <p:charRg st="125" end="21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 name="Title 1"/>
          <p:cNvSpPr>
            <a:spLocks noGrp="1"/>
          </p:cNvSpPr>
          <p:nvPr>
            <p:ph type="title"/>
          </p:nvPr>
        </p:nvSpPr>
        <p:spPr>
          <a:xfrm>
            <a:off x="685800" y="3581400"/>
            <a:ext cx="7551738" cy="827088"/>
          </a:xfrm>
          <a:ln/>
        </p:spPr>
        <p:txBody>
          <a:bodyPr vert="horz" wrap="square" lIns="91440" tIns="45720" rIns="91440" bIns="45720" anchor="ctr" anchorCtr="0"/>
          <a:p>
            <a:pPr algn="just"/>
            <a:r>
              <a:rPr lang="en-US" altLang="en-US" sz="3000" b="1" dirty="0">
                <a:solidFill>
                  <a:srgbClr val="C00000"/>
                </a:solidFill>
                <a:latin typeface="Times New Roman" panose="02020603050405020304" pitchFamily="18" charset="0"/>
                <a:cs typeface="Times New Roman" panose="02020603050405020304" pitchFamily="18" charset="0"/>
              </a:rPr>
              <a:t>1. Xây dựng v</a:t>
            </a:r>
            <a:r>
              <a:rPr lang="en-US" altLang="en-US" sz="3000" b="1" dirty="0">
                <a:solidFill>
                  <a:srgbClr val="C00000"/>
                </a:solidFill>
                <a:latin typeface="Times New Roman" panose="02020603050405020304" pitchFamily="18" charset="0"/>
                <a:ea typeface="Times New Roman" panose="02020603050405020304" pitchFamily="18" charset="0"/>
              </a:rPr>
              <a:t>à</a:t>
            </a:r>
            <a:r>
              <a:rPr lang="en-US" altLang="en-US" sz="3000" b="1" dirty="0">
                <a:solidFill>
                  <a:srgbClr val="C00000"/>
                </a:solidFill>
                <a:latin typeface="Times New Roman" panose="02020603050405020304" pitchFamily="18" charset="0"/>
                <a:cs typeface="Times New Roman" panose="02020603050405020304" pitchFamily="18" charset="0"/>
              </a:rPr>
              <a:t> phát triển văn hóa, con người</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sp>
        <p:nvSpPr>
          <p:cNvPr id="59395" name="Content Placeholder 2"/>
          <p:cNvSpPr txBox="1"/>
          <p:nvPr/>
        </p:nvSpPr>
        <p:spPr>
          <a:xfrm>
            <a:off x="304800" y="2105025"/>
            <a:ext cx="8528050" cy="1600200"/>
          </a:xfrm>
          <a:prstGeom prst="rect">
            <a:avLst/>
          </a:prstGeom>
          <a:noFill/>
          <a:ln w="9525">
            <a:noFill/>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a:buFontTx/>
              <a:buNone/>
            </a:pPr>
            <a:r>
              <a:rPr lang="en-US" altLang="en-US" sz="3000" b="1" dirty="0">
                <a:solidFill>
                  <a:srgbClr val="002060"/>
                </a:solidFill>
                <a:latin typeface="Times New Roman" panose="02020603050405020304" pitchFamily="18" charset="0"/>
                <a:cs typeface="Times New Roman" panose="02020603050405020304" pitchFamily="18" charset="0"/>
              </a:rPr>
              <a:t>IV. XÂY DỰNG VĂN HÓA, ĐẠO ĐỨC, CON NGƯỜI VIỆT NAM HIỆN NAY THEO TƯ TƯỞNG HỒ CHÍ MINH</a:t>
            </a:r>
            <a:endParaRPr lang="en-US" altLang="en-US" sz="3000" b="1" dirty="0">
              <a:solidFill>
                <a:srgbClr val="002060"/>
              </a:solidFill>
              <a:latin typeface="Times New Roman" panose="02020603050405020304" pitchFamily="18" charset="0"/>
              <a:ea typeface="Times New Roman" panose="02020603050405020304" pitchFamily="18" charset="0"/>
            </a:endParaRPr>
          </a:p>
        </p:txBody>
      </p:sp>
      <p:sp>
        <p:nvSpPr>
          <p:cNvPr id="6" name="Title 1"/>
          <p:cNvSpPr txBox="1"/>
          <p:nvPr/>
        </p:nvSpPr>
        <p:spPr bwMode="auto">
          <a:xfrm>
            <a:off x="685800" y="4572000"/>
            <a:ext cx="7551738" cy="827088"/>
          </a:xfrm>
          <a:prstGeom prst="rect">
            <a:avLst/>
          </a:prstGeom>
          <a:noFill/>
          <a:ln>
            <a:noFill/>
          </a:ln>
        </p:spPr>
        <p:txBody>
          <a:bodyPr lIns="91436" tIns="45718" rIns="91436" bIns="45718" anchor="ct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spcBef>
                <a:spcPct val="0"/>
              </a:spcBef>
              <a:buFontTx/>
              <a:buNone/>
            </a:pPr>
            <a:r>
              <a:rPr lang="en-US" altLang="en-US" b="1" dirty="0">
                <a:solidFill>
                  <a:srgbClr val="C00000"/>
                </a:solidFill>
                <a:latin typeface="Times New Roman" panose="02020603050405020304" pitchFamily="18" charset="0"/>
                <a:cs typeface="Times New Roman" panose="02020603050405020304" pitchFamily="18" charset="0"/>
              </a:rPr>
              <a:t>2. Về xây dựng đạo đức cách mạng</a:t>
            </a:r>
            <a:endParaRPr lang="en-US" altLang="en-US" b="1" dirty="0">
              <a:solidFill>
                <a:srgbClr val="C00000"/>
              </a:solidFill>
              <a:latin typeface="Times New Roman" panose="02020603050405020304" pitchFamily="18" charset="0"/>
              <a:ea typeface="Times New Roman" panose="02020603050405020304" pitchFamily="18" charset="0"/>
            </a:endParaRPr>
          </a:p>
        </p:txBody>
      </p:sp>
      <p:cxnSp>
        <p:nvCxnSpPr>
          <p:cNvPr id="59397" name="Straight Connector 6"/>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8" name="Rectangle 7"/>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59399" name="Picture 8"/>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Date Placeholder 3"/>
          <p:cNvSpPr txBox="1">
            <a:spLocks noGrp="1"/>
          </p:cNvSpPr>
          <p:nvPr>
            <p:ph type="dt" sz="half" idx="2"/>
          </p:nvPr>
        </p:nvSpPr>
        <p:spPr>
          <a:xfrm>
            <a:off x="468313" y="5624513"/>
            <a:ext cx="1600200" cy="274637"/>
          </a:xfrm>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fld id="{BB962C8B-B14F-4D97-AF65-F5344CB8AC3E}" type="datetime1">
              <a:rPr lang="en-US" altLang="en-US" sz="900" dirty="0">
                <a:solidFill>
                  <a:srgbClr val="898989"/>
                </a:solidFill>
              </a:rPr>
            </a:fld>
            <a:endParaRPr lang="en-US" altLang="en-US" sz="900" dirty="0">
              <a:solidFill>
                <a:srgbClr val="898989"/>
              </a:solidFill>
            </a:endParaRPr>
          </a:p>
        </p:txBody>
      </p:sp>
      <p:cxnSp>
        <p:nvCxnSpPr>
          <p:cNvPr id="6" name="Straight Connector 5"/>
          <p:cNvCxnSpPr/>
          <p:nvPr/>
        </p:nvCxnSpPr>
        <p:spPr>
          <a:xfrm>
            <a:off x="173038" y="1066800"/>
            <a:ext cx="8801100" cy="0"/>
          </a:xfrm>
          <a:prstGeom prst="line">
            <a:avLst/>
          </a:prstGeom>
        </p:spPr>
        <p:style>
          <a:lnRef idx="3">
            <a:schemeClr val="accent1"/>
          </a:lnRef>
          <a:fillRef idx="0">
            <a:schemeClr val="accent1"/>
          </a:fillRef>
          <a:effectRef idx="2">
            <a:schemeClr val="accent1"/>
          </a:effectRef>
          <a:fontRef idx="minor">
            <a:schemeClr val="tx1"/>
          </a:fontRef>
        </p:style>
      </p:cxnSp>
      <p:sp>
        <p:nvSpPr>
          <p:cNvPr id="7" name="Rectangle 6"/>
          <p:cNvSpPr/>
          <p:nvPr/>
        </p:nvSpPr>
        <p:spPr>
          <a:xfrm>
            <a:off x="1874838" y="384175"/>
            <a:ext cx="44450" cy="682625"/>
          </a:xfrm>
          <a:prstGeom prst="rect">
            <a:avLst/>
          </a:prstGeom>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1200" cap="none" spc="0" normalizeH="0" baseline="0" noProof="0">
              <a:ln>
                <a:noFill/>
              </a:ln>
              <a:solidFill>
                <a:prstClr val="white"/>
              </a:solidFill>
              <a:effectLst/>
              <a:uLnTx/>
              <a:uFillTx/>
              <a:latin typeface="+mn-lt"/>
              <a:ea typeface="+mn-ea"/>
              <a:cs typeface="+mn-cs"/>
            </a:endParaRPr>
          </a:p>
        </p:txBody>
      </p:sp>
      <p:sp>
        <p:nvSpPr>
          <p:cNvPr id="60421" name="Slide Number Placeholder 9"/>
          <p:cNvSpPr txBox="1">
            <a:spLocks noGrp="1"/>
          </p:cNvSpPr>
          <p:nvPr>
            <p:ph type="sldNum" sz="quarter" idx="4"/>
          </p:nvPr>
        </p:nvSpPr>
        <p:spPr>
          <a:noFill/>
          <a:ln>
            <a:noFill/>
          </a:ln>
        </p:spPr>
        <p:txBody>
          <a:bodyPr anchor="ctr" anchorCtr="0"/>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r"/>
            <a:fld id="{9A0DB2DC-4C9A-4742-B13C-FB6460FD3503}" type="slidenum">
              <a:rPr lang="en-US" altLang="en-US" sz="900" dirty="0">
                <a:solidFill>
                  <a:srgbClr val="898989"/>
                </a:solidFill>
              </a:rPr>
            </a:fld>
            <a:endParaRPr lang="en-US" altLang="en-US" sz="900" dirty="0">
              <a:solidFill>
                <a:srgbClr val="898989"/>
              </a:solidFill>
            </a:endParaRPr>
          </a:p>
        </p:txBody>
      </p:sp>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
        <p:nvSpPr>
          <p:cNvPr id="12" name="Subtitle 1"/>
          <p:cNvSpPr>
            <a:spLocks noGrp="1"/>
          </p:cNvSpPr>
          <p:nvPr>
            <p:ph type="subTitle" idx="1"/>
          </p:nvPr>
        </p:nvSpPr>
        <p:spPr>
          <a:xfrm>
            <a:off x="295275" y="1598613"/>
            <a:ext cx="8620125" cy="3890963"/>
          </a:xfrm>
          <a:ln>
            <a:solidFill>
              <a:schemeClr val="accent1"/>
            </a:solidFill>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
            <a:pPr algn="l" defTabSz="685800" eaLnBrk="1" hangingPunct="1">
              <a:buClrTx/>
              <a:buSzTx/>
            </a:pPr>
            <a:r>
              <a:rPr sz="2800" b="1" kern="1200" dirty="0">
                <a:solidFill>
                  <a:srgbClr val="FF0000"/>
                </a:solidFill>
                <a:latin typeface="Times New Roman" panose="02020603050405020304" pitchFamily="18" charset="0"/>
                <a:ea typeface="+mn-ea"/>
                <a:cs typeface="Times New Roman" panose="02020603050405020304" pitchFamily="18" charset="0"/>
              </a:rPr>
              <a:t>CÂU HỎI ÔN TẬP</a:t>
            </a:r>
            <a:endParaRPr lang="vi-VN" altLang="x-none" sz="2800" b="1" kern="1200" dirty="0">
              <a:solidFill>
                <a:srgbClr val="FF0000"/>
              </a:solidFill>
              <a:latin typeface="Times New Roman" panose="02020603050405020304" pitchFamily="18" charset="0"/>
              <a:ea typeface="+mn-ea"/>
              <a:cs typeface="Times New Roman" panose="02020603050405020304" pitchFamily="18" charset="0"/>
            </a:endParaRPr>
          </a:p>
          <a:p>
            <a:pPr algn="l" defTabSz="685800" eaLnBrk="1" hangingPunct="1">
              <a:lnSpc>
                <a:spcPct val="150000"/>
              </a:lnSpc>
              <a:spcBef>
                <a:spcPct val="0"/>
              </a:spcBef>
              <a:buClrTx/>
              <a:buSzTx/>
            </a:pPr>
            <a:r>
              <a:rPr lang="vi-VN" altLang="x-none" sz="2800" kern="1200" dirty="0">
                <a:solidFill>
                  <a:srgbClr val="000000"/>
                </a:solidFill>
                <a:latin typeface="Times New Roman" panose="02020603050405020304" pitchFamily="18" charset="0"/>
                <a:ea typeface="+mn-ea"/>
                <a:cs typeface="Times New Roman" panose="02020603050405020304" pitchFamily="18" charset="0"/>
              </a:rPr>
              <a:t>1. </a:t>
            </a:r>
            <a:r>
              <a:rPr sz="2800" kern="1200" dirty="0">
                <a:latin typeface="Times New Roman" panose="02020603050405020304" pitchFamily="18" charset="0"/>
                <a:ea typeface="+mn-ea"/>
                <a:cs typeface="Times New Roman" panose="02020603050405020304" pitchFamily="18" charset="0"/>
              </a:rPr>
              <a:t>Trong quan niệm của Hồ Chí Minh, nền văn hóa có những tính chất n</a:t>
            </a:r>
            <a:r>
              <a:rPr sz="2800" kern="1200" dirty="0">
                <a:latin typeface="Times New Roman" panose="02020603050405020304" pitchFamily="18" charset="0"/>
                <a:ea typeface="Times New Roman" panose="02020603050405020304" pitchFamily="18" charset="0"/>
                <a:cs typeface="+mn-cs"/>
              </a:rPr>
              <a:t>à</a:t>
            </a:r>
            <a:r>
              <a:rPr sz="2800" kern="1200" dirty="0">
                <a:latin typeface="Times New Roman" panose="02020603050405020304" pitchFamily="18" charset="0"/>
                <a:ea typeface="+mn-ea"/>
                <a:cs typeface="Times New Roman" panose="02020603050405020304" pitchFamily="18" charset="0"/>
              </a:rPr>
              <a:t>o?</a:t>
            </a:r>
            <a:endParaRPr sz="2800" kern="1200" dirty="0">
              <a:latin typeface="Times New Roman" panose="02020603050405020304" pitchFamily="18" charset="0"/>
              <a:ea typeface="+mn-ea"/>
              <a:cs typeface="Times New Roman" panose="02020603050405020304" pitchFamily="18" charset="0"/>
            </a:endParaRPr>
          </a:p>
          <a:p>
            <a:pPr algn="l" defTabSz="685800" eaLnBrk="1" hangingPunct="1">
              <a:lnSpc>
                <a:spcPct val="150000"/>
              </a:lnSpc>
              <a:spcBef>
                <a:spcPct val="0"/>
              </a:spcBef>
              <a:buClrTx/>
              <a:buSzTx/>
            </a:pPr>
            <a:r>
              <a:rPr lang="pt-BR" altLang="en-US" sz="2800" kern="1200" dirty="0">
                <a:latin typeface="Times New Roman" panose="02020603050405020304" pitchFamily="18" charset="0"/>
                <a:ea typeface="+mn-ea"/>
                <a:cs typeface="Times New Roman" panose="02020603050405020304" pitchFamily="18" charset="0"/>
              </a:rPr>
              <a:t> 2. Trong Hồ Chí Minh, đạo đức cách mạng có vai trò gì?</a:t>
            </a:r>
            <a:endParaRPr lang="pt-BR" altLang="en-US" sz="2800" kern="1200" dirty="0">
              <a:latin typeface="Times New Roman" panose="02020603050405020304" pitchFamily="18" charset="0"/>
              <a:ea typeface="+mn-ea"/>
              <a:cs typeface="Times New Roman" panose="02020603050405020304" pitchFamily="18" charset="0"/>
            </a:endParaRPr>
          </a:p>
          <a:p>
            <a:pPr algn="l" defTabSz="685800" eaLnBrk="1" hangingPunct="1">
              <a:lnSpc>
                <a:spcPct val="150000"/>
              </a:lnSpc>
              <a:spcBef>
                <a:spcPct val="0"/>
              </a:spcBef>
              <a:buClrTx/>
              <a:buSzTx/>
            </a:pPr>
            <a:r>
              <a:rPr lang="pt-BR" altLang="x-none" sz="2800" kern="1200" dirty="0">
                <a:latin typeface="Times New Roman" panose="02020603050405020304" pitchFamily="18" charset="0"/>
                <a:ea typeface="+mn-ea"/>
                <a:cs typeface="Times New Roman" panose="02020603050405020304" pitchFamily="18" charset="0"/>
              </a:rPr>
              <a:t>3. Hồ Chí Minh nhìn nhận con người trên những bình diện n</a:t>
            </a:r>
            <a:r>
              <a:rPr lang="pt-BR" altLang="x-none" sz="2800" kern="1200" dirty="0">
                <a:latin typeface="Times New Roman" panose="02020603050405020304" pitchFamily="18" charset="0"/>
                <a:ea typeface="Times New Roman" panose="02020603050405020304" pitchFamily="18" charset="0"/>
                <a:cs typeface="+mn-cs"/>
              </a:rPr>
              <a:t>à</a:t>
            </a:r>
            <a:r>
              <a:rPr lang="pt-BR" altLang="x-none" sz="2800" kern="1200" dirty="0">
                <a:latin typeface="Times New Roman" panose="02020603050405020304" pitchFamily="18" charset="0"/>
                <a:ea typeface="+mn-ea"/>
                <a:cs typeface="Times New Roman" panose="02020603050405020304" pitchFamily="18" charset="0"/>
              </a:rPr>
              <a:t>o?</a:t>
            </a:r>
            <a:endParaRPr sz="2800" kern="1200" dirty="0">
              <a:latin typeface="Times New Roman" panose="02020603050405020304" pitchFamily="18" charset="0"/>
              <a:ea typeface="+mn-ea"/>
              <a:cs typeface="Times New Roman" panose="02020603050405020304" pitchFamily="18" charset="0"/>
            </a:endParaRPr>
          </a:p>
          <a:p>
            <a:pPr algn="l" defTabSz="685800" eaLnBrk="1" hangingPunct="1">
              <a:lnSpc>
                <a:spcPct val="150000"/>
              </a:lnSpc>
              <a:spcBef>
                <a:spcPct val="0"/>
              </a:spcBef>
              <a:buClrTx/>
              <a:buSzTx/>
            </a:pPr>
            <a:endParaRPr sz="3300" kern="1200" dirty="0">
              <a:latin typeface="Times New Roman" panose="02020603050405020304" pitchFamily="18" charset="0"/>
              <a:ea typeface="+mn-ea"/>
              <a:cs typeface="Times New Roman" panose="02020603050405020304" pitchFamily="18" charset="0"/>
            </a:endParaRPr>
          </a:p>
          <a:p>
            <a:pPr algn="just" defTabSz="685800" eaLnBrk="1" hangingPunct="1">
              <a:buClrTx/>
              <a:buSzTx/>
              <a:buFontTx/>
              <a:buChar char="-"/>
            </a:pPr>
            <a:endParaRPr lang="en-US" altLang="en-US" sz="3300" kern="1200" dirty="0">
              <a:solidFill>
                <a:srgbClr val="000000"/>
              </a:solidFill>
              <a:latin typeface="Times New Roman" panose="02020603050405020304" pitchFamily="18" charset="0"/>
              <a:ea typeface="+mn-ea"/>
              <a:cs typeface="Times New Roman" panose="02020603050405020304" pitchFamily="18" charset="0"/>
            </a:endParaRPr>
          </a:p>
          <a:p>
            <a:pPr defTabSz="685800" eaLnBrk="1" hangingPunct="1">
              <a:lnSpc>
                <a:spcPct val="150000"/>
              </a:lnSpc>
              <a:spcBef>
                <a:spcPts val="450"/>
              </a:spcBef>
              <a:buClrTx/>
              <a:buSzTx/>
            </a:pPr>
            <a:endParaRPr sz="3000" kern="1200" dirty="0">
              <a:solidFill>
                <a:srgbClr val="0070C0"/>
              </a:solidFill>
              <a:latin typeface="Times New Roman" panose="02020603050405020304" pitchFamily="18" charset="0"/>
              <a:ea typeface="Times New Roman" panose="02020603050405020304" pitchFamily="18" charset="0"/>
              <a:cs typeface="+mn-cs"/>
            </a:endParaRPr>
          </a:p>
        </p:txBody>
      </p:sp>
      <p:pic>
        <p:nvPicPr>
          <p:cNvPr id="60426" name="Picture 8"/>
          <p:cNvPicPr>
            <a:picLocks noChangeAspect="1"/>
          </p:cNvPicPr>
          <p:nvPr/>
        </p:nvPicPr>
        <p:blipFill>
          <a:blip r:embed="rId1"/>
          <a:stretch>
            <a:fillRect/>
          </a:stretch>
        </p:blipFill>
        <p:spPr>
          <a:xfrm>
            <a:off x="595313" y="6350"/>
            <a:ext cx="1216025" cy="1192213"/>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9"/>
          <p:cNvSpPr/>
          <p:nvPr/>
        </p:nvSpPr>
        <p:spPr>
          <a:xfrm>
            <a:off x="142875" y="2144713"/>
            <a:ext cx="8842375" cy="3540125"/>
          </a:xfrm>
          <a:prstGeom prst="rect">
            <a:avLst/>
          </a:prstGeom>
          <a:solidFill>
            <a:srgbClr val="CCFFFF"/>
          </a:solidFill>
          <a:ln w="57150" cap="flat" cmpd="sng">
            <a:pattFill prst="dkDnDiag">
              <a:fgClr>
                <a:srgbClr val="FF00FF"/>
              </a:fgClr>
              <a:bgClr>
                <a:schemeClr val="accent1"/>
              </a:bgClr>
            </a:pattFill>
            <a:prstDash val="solid"/>
            <a:miter/>
            <a:headEnd type="none" w="med" len="med"/>
            <a:tailEnd type="none" w="med" len="med"/>
          </a:ln>
          <a:effectLst>
            <a:prstShdw prst="shdw17" dist="17961" dir="2699999">
              <a:srgbClr val="990099">
                <a:alpha val="50000"/>
              </a:srgbClr>
            </a:prstShdw>
          </a:effectLst>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algn="just" eaLnBrk="1" hangingPunct="1">
              <a:spcBef>
                <a:spcPct val="0"/>
              </a:spcBef>
              <a:buFontTx/>
              <a:buNone/>
            </a:pPr>
            <a:r>
              <a:rPr lang="en-AU" altLang="en-US" i="1" dirty="0">
                <a:solidFill>
                  <a:srgbClr val="003300"/>
                </a:solidFill>
                <a:latin typeface="Times New Roman" panose="02020603050405020304" pitchFamily="18" charset="0"/>
                <a:cs typeface="Times New Roman" panose="02020603050405020304" pitchFamily="18" charset="0"/>
              </a:rPr>
              <a:t>“Vì lẽ sinh tồn cũng như mục đích của cuộc sống, lo</a:t>
            </a:r>
            <a:r>
              <a:rPr lang="en-AU" altLang="en-US" i="1" dirty="0">
                <a:solidFill>
                  <a:srgbClr val="003300"/>
                </a:solidFill>
                <a:latin typeface="Times New Roman" panose="02020603050405020304" pitchFamily="18" charset="0"/>
                <a:ea typeface="Times New Roman" panose="02020603050405020304" pitchFamily="18" charset="0"/>
              </a:rPr>
              <a:t>à</a:t>
            </a:r>
            <a:r>
              <a:rPr lang="en-AU" altLang="en-US" i="1" dirty="0">
                <a:solidFill>
                  <a:srgbClr val="003300"/>
                </a:solidFill>
                <a:latin typeface="Times New Roman" panose="02020603050405020304" pitchFamily="18" charset="0"/>
                <a:cs typeface="Times New Roman" panose="02020603050405020304" pitchFamily="18" charset="0"/>
              </a:rPr>
              <a:t>i người mới sáng tạo v</a:t>
            </a:r>
            <a:r>
              <a:rPr lang="en-AU" altLang="en-US" i="1" dirty="0">
                <a:solidFill>
                  <a:srgbClr val="003300"/>
                </a:solidFill>
                <a:latin typeface="Times New Roman" panose="02020603050405020304" pitchFamily="18" charset="0"/>
                <a:ea typeface="Times New Roman" panose="02020603050405020304" pitchFamily="18" charset="0"/>
              </a:rPr>
              <a:t>à</a:t>
            </a:r>
            <a:r>
              <a:rPr lang="en-AU" altLang="en-US" i="1" dirty="0">
                <a:solidFill>
                  <a:srgbClr val="003300"/>
                </a:solidFill>
                <a:latin typeface="Times New Roman" panose="02020603050405020304" pitchFamily="18" charset="0"/>
                <a:cs typeface="Times New Roman" panose="02020603050405020304" pitchFamily="18" charset="0"/>
              </a:rPr>
              <a:t> phát minh ra ngôn ngữ, chữ viết, đạo đức, pháp luật, khoa học, tôn giáo, văn học, nghệ thuật, những công cụ cho sinh hoạt h</a:t>
            </a:r>
            <a:r>
              <a:rPr lang="en-AU" altLang="en-US" i="1" dirty="0">
                <a:solidFill>
                  <a:srgbClr val="003300"/>
                </a:solidFill>
                <a:latin typeface="Times New Roman" panose="02020603050405020304" pitchFamily="18" charset="0"/>
                <a:ea typeface="Times New Roman" panose="02020603050405020304" pitchFamily="18" charset="0"/>
              </a:rPr>
              <a:t>à</a:t>
            </a:r>
            <a:r>
              <a:rPr lang="en-AU" altLang="en-US" i="1" dirty="0">
                <a:solidFill>
                  <a:srgbClr val="003300"/>
                </a:solidFill>
                <a:latin typeface="Times New Roman" panose="02020603050405020304" pitchFamily="18" charset="0"/>
                <a:cs typeface="Times New Roman" panose="02020603050405020304" pitchFamily="18" charset="0"/>
              </a:rPr>
              <a:t>ng ng</a:t>
            </a:r>
            <a:r>
              <a:rPr lang="en-AU" altLang="en-US" i="1" dirty="0">
                <a:solidFill>
                  <a:srgbClr val="003300"/>
                </a:solidFill>
                <a:latin typeface="Times New Roman" panose="02020603050405020304" pitchFamily="18" charset="0"/>
                <a:ea typeface="Times New Roman" panose="02020603050405020304" pitchFamily="18" charset="0"/>
              </a:rPr>
              <a:t>à</a:t>
            </a:r>
            <a:r>
              <a:rPr lang="en-AU" altLang="en-US" i="1" dirty="0">
                <a:solidFill>
                  <a:srgbClr val="003300"/>
                </a:solidFill>
                <a:latin typeface="Times New Roman" panose="02020603050405020304" pitchFamily="18" charset="0"/>
                <a:cs typeface="Times New Roman" panose="02020603050405020304" pitchFamily="18" charset="0"/>
              </a:rPr>
              <a:t>y về mặc, ăn, ở v</a:t>
            </a:r>
            <a:r>
              <a:rPr lang="en-AU" altLang="en-US" i="1" dirty="0">
                <a:solidFill>
                  <a:srgbClr val="003300"/>
                </a:solidFill>
                <a:latin typeface="Times New Roman" panose="02020603050405020304" pitchFamily="18" charset="0"/>
                <a:ea typeface="Times New Roman" panose="02020603050405020304" pitchFamily="18" charset="0"/>
              </a:rPr>
              <a:t>à</a:t>
            </a:r>
            <a:r>
              <a:rPr lang="en-AU" altLang="en-US" i="1" dirty="0">
                <a:solidFill>
                  <a:srgbClr val="003300"/>
                </a:solidFill>
                <a:latin typeface="Times New Roman" panose="02020603050405020304" pitchFamily="18" charset="0"/>
                <a:cs typeface="Times New Roman" panose="02020603050405020304" pitchFamily="18" charset="0"/>
              </a:rPr>
              <a:t> các phương thức sử dụng. To</a:t>
            </a:r>
            <a:r>
              <a:rPr lang="en-AU" altLang="en-US" i="1" dirty="0">
                <a:solidFill>
                  <a:srgbClr val="003300"/>
                </a:solidFill>
                <a:latin typeface="Times New Roman" panose="02020603050405020304" pitchFamily="18" charset="0"/>
                <a:ea typeface="Times New Roman" panose="02020603050405020304" pitchFamily="18" charset="0"/>
              </a:rPr>
              <a:t>à</a:t>
            </a:r>
            <a:r>
              <a:rPr lang="en-AU" altLang="en-US" i="1" dirty="0">
                <a:solidFill>
                  <a:srgbClr val="003300"/>
                </a:solidFill>
                <a:latin typeface="Times New Roman" panose="02020603050405020304" pitchFamily="18" charset="0"/>
                <a:cs typeface="Times New Roman" panose="02020603050405020304" pitchFamily="18" charset="0"/>
              </a:rPr>
              <a:t>n bộ những sáng tạo v</a:t>
            </a:r>
            <a:r>
              <a:rPr lang="en-AU" altLang="en-US" i="1" dirty="0">
                <a:solidFill>
                  <a:srgbClr val="003300"/>
                </a:solidFill>
                <a:latin typeface="Times New Roman" panose="02020603050405020304" pitchFamily="18" charset="0"/>
                <a:ea typeface="Times New Roman" panose="02020603050405020304" pitchFamily="18" charset="0"/>
              </a:rPr>
              <a:t>à</a:t>
            </a:r>
            <a:r>
              <a:rPr lang="en-AU" altLang="en-US" i="1" dirty="0">
                <a:solidFill>
                  <a:srgbClr val="003300"/>
                </a:solidFill>
                <a:latin typeface="Times New Roman" panose="02020603050405020304" pitchFamily="18" charset="0"/>
                <a:cs typeface="Times New Roman" panose="02020603050405020304" pitchFamily="18" charset="0"/>
              </a:rPr>
              <a:t> phát minh đó tức l</a:t>
            </a:r>
            <a:r>
              <a:rPr lang="en-AU" altLang="en-US" i="1" dirty="0">
                <a:solidFill>
                  <a:srgbClr val="003300"/>
                </a:solidFill>
                <a:latin typeface="Times New Roman" panose="02020603050405020304" pitchFamily="18" charset="0"/>
                <a:ea typeface="Times New Roman" panose="02020603050405020304" pitchFamily="18" charset="0"/>
              </a:rPr>
              <a:t>à</a:t>
            </a:r>
            <a:r>
              <a:rPr lang="en-AU" altLang="en-US" i="1" dirty="0">
                <a:solidFill>
                  <a:srgbClr val="003300"/>
                </a:solidFill>
                <a:latin typeface="Times New Roman" panose="02020603050405020304" pitchFamily="18" charset="0"/>
                <a:cs typeface="Times New Roman" panose="02020603050405020304" pitchFamily="18" charset="0"/>
              </a:rPr>
              <a:t> văn hoá.”.</a:t>
            </a:r>
            <a:endParaRPr lang="en-US" altLang="en-US" i="1" dirty="0">
              <a:solidFill>
                <a:srgbClr val="003300"/>
              </a:solidFill>
              <a:latin typeface="Times New Roman" panose="02020603050405020304" pitchFamily="18" charset="0"/>
              <a:ea typeface="Times New Roman" panose="02020603050405020304" pitchFamily="18" charset="0"/>
            </a:endParaRPr>
          </a:p>
        </p:txBody>
      </p:sp>
      <p:cxnSp>
        <p:nvCxnSpPr>
          <p:cNvPr id="31747" name="Straight Connector 5"/>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7" name="Rectangle 6"/>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1749"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0" name="Rectangle 9"/>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1746">
                                            <p:txEl>
                                              <p:charRg st="0" end="307"/>
                                            </p:txEl>
                                          </p:spTgt>
                                        </p:tgtEl>
                                        <p:attrNameLst>
                                          <p:attrName>style.visibility</p:attrName>
                                        </p:attrNameLst>
                                      </p:cBhvr>
                                      <p:to>
                                        <p:strVal val="visible"/>
                                      </p:to>
                                    </p:set>
                                    <p:animEffect transition="in" filter="circle(in)">
                                      <p:cBhvr>
                                        <p:cTn id="7" dur="2000"/>
                                        <p:tgtEl>
                                          <p:spTgt spid="31746">
                                            <p:txEl>
                                              <p:charRg st="0" end="30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Rectangle 3"/>
          <p:cNvSpPr txBox="1"/>
          <p:nvPr/>
        </p:nvSpPr>
        <p:spPr>
          <a:xfrm>
            <a:off x="73025" y="2895600"/>
            <a:ext cx="8820150" cy="5040313"/>
          </a:xfrm>
          <a:prstGeom prst="rect">
            <a:avLst/>
          </a:prstGeom>
          <a:noFill/>
          <a:ln w="9525">
            <a:noFill/>
          </a:ln>
        </p:spPr>
        <p:txBody>
          <a:bodyPr lIns="91436" tIns="45718" rIns="91436" bIns="45718"/>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41630" lvl="0" indent="-341630" algn="just" eaLnBrk="1" hangingPunct="1">
              <a:spcBef>
                <a:spcPct val="0"/>
              </a:spcBef>
              <a:buFontTx/>
              <a:buNone/>
            </a:pPr>
            <a:r>
              <a:rPr lang="en-AU" altLang="en-US" dirty="0">
                <a:latin typeface="Times New Roman" panose="02020603050405020304" pitchFamily="18" charset="0"/>
                <a:cs typeface="Times New Roman" panose="02020603050405020304" pitchFamily="18" charset="0"/>
              </a:rPr>
              <a:t>	- </a:t>
            </a:r>
            <a:r>
              <a:rPr lang="en-AU" altLang="en-US" i="1" dirty="0">
                <a:latin typeface="Times New Roman" panose="02020603050405020304" pitchFamily="18" charset="0"/>
                <a:cs typeface="Times New Roman" panose="02020603050405020304" pitchFamily="18" charset="0"/>
              </a:rPr>
              <a:t>Trong quan hệ văn hóa với chính trị: </a:t>
            </a:r>
            <a:r>
              <a:rPr lang="en-AU" altLang="en-US" dirty="0">
                <a:latin typeface="Times New Roman" panose="02020603050405020304" pitchFamily="18" charset="0"/>
                <a:cs typeface="Times New Roman" panose="02020603050405020304" pitchFamily="18" charset="0"/>
              </a:rPr>
              <a:t>Hồ Chí Minh cho rằng, nước Việt Nam thuộc địa, trước hết phải giải phóng dân tộc, gi</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nh độc lập dân tộc, thiết lập nh</a:t>
            </a:r>
            <a:r>
              <a:rPr lang="en-AU" altLang="en-US" dirty="0">
                <a:latin typeface="Times New Roman" panose="02020603050405020304" pitchFamily="18" charset="0"/>
                <a:ea typeface="Times New Roman" panose="02020603050405020304" pitchFamily="18" charset="0"/>
              </a:rPr>
              <a:t>à</a:t>
            </a:r>
            <a:r>
              <a:rPr lang="en-AU" altLang="en-US" dirty="0">
                <a:latin typeface="Times New Roman" panose="02020603050405020304" pitchFamily="18" charset="0"/>
                <a:cs typeface="Times New Roman" panose="02020603050405020304" pitchFamily="18" charset="0"/>
              </a:rPr>
              <a:t> nước của dân, do dân, vì dân. </a:t>
            </a:r>
            <a:endParaRPr lang="en-AU" altLang="en-US" dirty="0">
              <a:latin typeface="Times New Roman" panose="02020603050405020304" pitchFamily="18" charset="0"/>
              <a:cs typeface="Times New Roman" panose="02020603050405020304" pitchFamily="18" charset="0"/>
            </a:endParaRPr>
          </a:p>
          <a:p>
            <a:pPr marL="341630" lvl="0" indent="-341630" algn="just" eaLnBrk="1" hangingPunct="1">
              <a:spcBef>
                <a:spcPct val="0"/>
              </a:spcBef>
              <a:buFontTx/>
              <a:buNone/>
            </a:pPr>
            <a:r>
              <a:rPr lang="en-AU" altLang="en-US" dirty="0">
                <a:latin typeface="Times New Roman" panose="02020603050405020304" pitchFamily="18" charset="0"/>
                <a:cs typeface="Times New Roman" panose="02020603050405020304" pitchFamily="18" charset="0"/>
              </a:rPr>
              <a:t>	</a:t>
            </a:r>
            <a:endParaRPr lang="en-US" altLang="en-US" dirty="0">
              <a:latin typeface="Times New Roman" panose="02020603050405020304" pitchFamily="18" charset="0"/>
              <a:ea typeface="Times New Roman" panose="02020603050405020304" pitchFamily="18" charset="0"/>
            </a:endParaRPr>
          </a:p>
        </p:txBody>
      </p:sp>
      <p:sp>
        <p:nvSpPr>
          <p:cNvPr id="32771" name="Title 1"/>
          <p:cNvSpPr>
            <a:spLocks noGrp="1"/>
          </p:cNvSpPr>
          <p:nvPr>
            <p:ph type="title"/>
          </p:nvPr>
        </p:nvSpPr>
        <p:spPr>
          <a:xfrm>
            <a:off x="609600" y="1676400"/>
            <a:ext cx="7553325" cy="947738"/>
          </a:xfrm>
          <a:ln/>
        </p:spPr>
        <p:txBody>
          <a:bodyPr vert="horz" wrap="square" lIns="91440" tIns="45720" rIns="91440" bIns="45720" anchor="ctr" anchorCtr="0"/>
          <a:p>
            <a:r>
              <a:rPr lang="en-AU" altLang="en-US" sz="3200" b="1" dirty="0">
                <a:solidFill>
                  <a:srgbClr val="002060"/>
                </a:solidFill>
                <a:latin typeface="Times New Roman" panose="02020603050405020304" pitchFamily="18" charset="0"/>
                <a:cs typeface="Times New Roman" panose="02020603050405020304" pitchFamily="18" charset="0"/>
              </a:rPr>
              <a:t>b. Quan điểm của Hồ Chí Minh về quan hệ giữa văn hóa với các lĩnh vực khác</a:t>
            </a:r>
            <a:endParaRPr lang="en-US" altLang="en-US" sz="3200" b="1" dirty="0">
              <a:solidFill>
                <a:srgbClr val="002060"/>
              </a:solidFill>
            </a:endParaRPr>
          </a:p>
        </p:txBody>
      </p:sp>
      <p:cxnSp>
        <p:nvCxnSpPr>
          <p:cNvPr id="32772"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2774"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0" name="Rectangle 9"/>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charRg st="0" end="190"/>
                                            </p:txEl>
                                          </p:spTgt>
                                        </p:tgtEl>
                                        <p:attrNameLst>
                                          <p:attrName>style.visibility</p:attrName>
                                        </p:attrNameLst>
                                      </p:cBhvr>
                                      <p:to>
                                        <p:strVal val="visible"/>
                                      </p:to>
                                    </p:set>
                                    <p:animEffect transition="in" filter="fade">
                                      <p:cBhvr>
                                        <p:cTn id="7" dur="500"/>
                                        <p:tgtEl>
                                          <p:spTgt spid="9">
                                            <p:txEl>
                                              <p:charRg st="0" end="19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50825" y="2514600"/>
            <a:ext cx="8672513" cy="5803900"/>
          </a:xfrm>
          <a:ln/>
        </p:spPr>
        <p:txBody>
          <a:bodyPr vert="horz" wrap="square" lIns="91440" tIns="45720" rIns="91440" bIns="45720" anchor="t" anchorCtr="0"/>
          <a:p>
            <a:pPr marL="0" indent="0" algn="just" eaLnBrk="1" hangingPunct="1">
              <a:buFontTx/>
              <a:buNone/>
            </a:pPr>
            <a:endParaRPr lang="en-AU" altLang="en-US" sz="3000" dirty="0">
              <a:latin typeface="Times New Roman" panose="02020603050405020304" pitchFamily="18" charset="0"/>
              <a:cs typeface="Times New Roman" panose="02020603050405020304" pitchFamily="18" charset="0"/>
            </a:endParaRPr>
          </a:p>
          <a:p>
            <a:pPr marL="0" indent="0" algn="just" eaLnBrk="1" hangingPunct="1">
              <a:buFontTx/>
              <a:buNone/>
            </a:pPr>
            <a:r>
              <a:rPr lang="en-AU" altLang="en-US" sz="3000" dirty="0">
                <a:latin typeface="Times New Roman" panose="02020603050405020304" pitchFamily="18" charset="0"/>
                <a:cs typeface="Times New Roman" panose="02020603050405020304" pitchFamily="18" charset="0"/>
              </a:rPr>
              <a:t>- </a:t>
            </a:r>
            <a:r>
              <a:rPr lang="en-AU" altLang="en-US" sz="3000" i="1" dirty="0">
                <a:latin typeface="Times New Roman" panose="02020603050405020304" pitchFamily="18" charset="0"/>
                <a:cs typeface="Times New Roman" panose="02020603050405020304" pitchFamily="18" charset="0"/>
              </a:rPr>
              <a:t>Trong quan hệ với kinh tế</a:t>
            </a:r>
            <a:r>
              <a:rPr lang="en-AU" altLang="en-US" sz="3000" dirty="0">
                <a:latin typeface="Times New Roman" panose="02020603050405020304" pitchFamily="18" charset="0"/>
                <a:cs typeface="Times New Roman" panose="02020603050405020304" pitchFamily="18" charset="0"/>
              </a:rPr>
              <a:t>, Hồ Chí Minh giải thích văn hóa l</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 một kiến trúc thượng tầng, kinh tế l</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 thuộc về cơ sở hạ tầng, l</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 nền tảng của việc xây dựng văn hóa.</a:t>
            </a:r>
            <a:endParaRPr lang="en-AU" altLang="en-US" sz="3000" dirty="0">
              <a:latin typeface="Times New Roman" panose="02020603050405020304" pitchFamily="18" charset="0"/>
              <a:cs typeface="Times New Roman" panose="02020603050405020304" pitchFamily="18" charset="0"/>
            </a:endParaRPr>
          </a:p>
          <a:p>
            <a:pPr marL="0" indent="0" algn="just" eaLnBrk="1" hangingPunct="1">
              <a:buFontTx/>
              <a:buNone/>
            </a:pPr>
            <a:r>
              <a:rPr lang="en-AU" altLang="en-US" sz="3000" dirty="0">
                <a:latin typeface="Times New Roman" panose="02020603050405020304" pitchFamily="18" charset="0"/>
                <a:cs typeface="Times New Roman" panose="02020603050405020304" pitchFamily="18" charset="0"/>
              </a:rPr>
              <a:t> Văn hóa không thể đứng ngo</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i m</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 phải đứng trong kinh tế, văn hóa không ho</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n to</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n phụ thuộc v</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o kinh tế, m</a:t>
            </a:r>
            <a:r>
              <a:rPr lang="en-AU" altLang="en-US" sz="3000" dirty="0">
                <a:latin typeface="Times New Roman" panose="02020603050405020304" pitchFamily="18" charset="0"/>
                <a:ea typeface="Times New Roman" panose="02020603050405020304" pitchFamily="18" charset="0"/>
              </a:rPr>
              <a:t>à</a:t>
            </a:r>
            <a:r>
              <a:rPr lang="en-AU" altLang="en-US" sz="3000" dirty="0">
                <a:latin typeface="Times New Roman" panose="02020603050405020304" pitchFamily="18" charset="0"/>
                <a:cs typeface="Times New Roman" panose="02020603050405020304" pitchFamily="18" charset="0"/>
              </a:rPr>
              <a:t> có vai trò tác động tích cực trở lại kinh tế.</a:t>
            </a:r>
            <a:endParaRPr lang="en-AU" altLang="en-US" sz="3000" dirty="0">
              <a:latin typeface="Times New Roman" panose="02020603050405020304" pitchFamily="18" charset="0"/>
              <a:cs typeface="Times New Roman" panose="02020603050405020304" pitchFamily="18" charset="0"/>
            </a:endParaRPr>
          </a:p>
          <a:p>
            <a:pPr marL="0" indent="0" algn="just" eaLnBrk="1" hangingPunct="1">
              <a:buFontTx/>
              <a:buNone/>
            </a:pPr>
            <a:r>
              <a:rPr lang="en-AU" altLang="en-US" sz="3000" dirty="0">
                <a:latin typeface="Times New Roman" panose="02020603050405020304" pitchFamily="18" charset="0"/>
                <a:cs typeface="Times New Roman" panose="02020603050405020304" pitchFamily="18" charset="0"/>
              </a:rPr>
              <a:t> </a:t>
            </a:r>
            <a:endParaRPr lang="en-US" altLang="en-US" sz="3000" dirty="0">
              <a:latin typeface="Times New Roman" panose="02020603050405020304" pitchFamily="18" charset="0"/>
              <a:ea typeface="Times New Roman" panose="02020603050405020304" pitchFamily="18" charset="0"/>
            </a:endParaRPr>
          </a:p>
        </p:txBody>
      </p:sp>
      <p:sp>
        <p:nvSpPr>
          <p:cNvPr id="33795" name="Title 1"/>
          <p:cNvSpPr>
            <a:spLocks noGrp="1"/>
          </p:cNvSpPr>
          <p:nvPr>
            <p:ph type="title"/>
          </p:nvPr>
        </p:nvSpPr>
        <p:spPr>
          <a:xfrm>
            <a:off x="685800" y="1828800"/>
            <a:ext cx="7551738" cy="946150"/>
          </a:xfrm>
          <a:ln/>
        </p:spPr>
        <p:txBody>
          <a:bodyPr vert="horz" wrap="square" lIns="91440" tIns="45720" rIns="91440" bIns="45720" anchor="ctr" anchorCtr="0"/>
          <a:p>
            <a:r>
              <a:rPr lang="en-AU" altLang="en-US" sz="3200" b="1" dirty="0">
                <a:solidFill>
                  <a:srgbClr val="002060"/>
                </a:solidFill>
                <a:latin typeface="Times New Roman" panose="02020603050405020304" pitchFamily="18" charset="0"/>
                <a:cs typeface="Times New Roman" panose="02020603050405020304" pitchFamily="18" charset="0"/>
              </a:rPr>
              <a:t>b. Quan điểm của Hồ Chí Minh về quan hệ giữa văn hóa với các lĩnh vực khác </a:t>
            </a:r>
            <a:r>
              <a:rPr lang="en-US" altLang="en-US" sz="3200" b="1" dirty="0">
                <a:solidFill>
                  <a:srgbClr val="002060"/>
                </a:solidFill>
                <a:latin typeface="Times New Roman" panose="02020603050405020304" pitchFamily="18" charset="0"/>
                <a:cs typeface="Times New Roman" panose="02020603050405020304" pitchFamily="18" charset="0"/>
              </a:rPr>
              <a:t>(tt)</a:t>
            </a:r>
            <a:endParaRPr lang="en-US" altLang="en-US" sz="3200" b="1" dirty="0">
              <a:solidFill>
                <a:srgbClr val="002060"/>
              </a:solidFill>
            </a:endParaRPr>
          </a:p>
        </p:txBody>
      </p:sp>
      <p:cxnSp>
        <p:nvCxnSpPr>
          <p:cNvPr id="33796"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3798"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9" name="Rectangle 8"/>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charRg st="1" end="165"/>
                                            </p:txEl>
                                          </p:spTgt>
                                        </p:tgtEl>
                                        <p:attrNameLst>
                                          <p:attrName>style.visibility</p:attrName>
                                        </p:attrNameLst>
                                      </p:cBhvr>
                                      <p:to>
                                        <p:strVal val="visible"/>
                                      </p:to>
                                    </p:set>
                                    <p:animEffect transition="in" filter="fade">
                                      <p:cBhvr>
                                        <p:cTn id="7" dur="500"/>
                                        <p:tgtEl>
                                          <p:spTgt spid="3">
                                            <p:txEl>
                                              <p:charRg st="1" end="165"/>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charRg st="165" end="319"/>
                                            </p:txEl>
                                          </p:spTgt>
                                        </p:tgtEl>
                                        <p:attrNameLst>
                                          <p:attrName>style.visibility</p:attrName>
                                        </p:attrNameLst>
                                      </p:cBhvr>
                                      <p:to>
                                        <p:strVal val="visible"/>
                                      </p:to>
                                    </p:set>
                                    <p:animEffect transition="in" filter="fade">
                                      <p:cBhvr>
                                        <p:cTn id="10" dur="500"/>
                                        <p:tgtEl>
                                          <p:spTgt spid="3">
                                            <p:txEl>
                                              <p:charRg st="165" end="319"/>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charRg st="319" end="321"/>
                                            </p:txEl>
                                          </p:spTgt>
                                        </p:tgtEl>
                                        <p:attrNameLst>
                                          <p:attrName>style.visibility</p:attrName>
                                        </p:attrNameLst>
                                      </p:cBhvr>
                                      <p:to>
                                        <p:strVal val="visible"/>
                                      </p:to>
                                    </p:set>
                                    <p:animEffect transition="in" filter="fade">
                                      <p:cBhvr>
                                        <p:cTn id="13" dur="500"/>
                                        <p:tgtEl>
                                          <p:spTgt spid="3">
                                            <p:txEl>
                                              <p:charRg st="319" end="32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0" y="3505200"/>
            <a:ext cx="8821738" cy="5292725"/>
          </a:xfrm>
        </p:spPr>
        <p:txBody>
          <a:bodyPr vert="horz" wrap="square" lIns="91440" tIns="45720" rIns="91440" bIns="45720" numCol="1" anchor="t" anchorCtr="0" compatLnSpc="1"/>
          <a:p>
            <a:pPr algn="just">
              <a:buFontTx/>
              <a:buChar char="-"/>
            </a:pPr>
            <a:r>
              <a:rPr sz="3000" i="1" dirty="0">
                <a:latin typeface="Times New Roman" panose="02020603050405020304" pitchFamily="18" charset="0"/>
                <a:cs typeface="Times New Roman" panose="02020603050405020304" pitchFamily="18" charset="0"/>
              </a:rPr>
              <a:t>Quan hệ văn hoá với xã hội: </a:t>
            </a:r>
            <a:r>
              <a:rPr sz="3000" dirty="0">
                <a:latin typeface="Times New Roman" panose="02020603050405020304" pitchFamily="18" charset="0"/>
                <a:cs typeface="Times New Roman" panose="02020603050405020304" pitchFamily="18" charset="0"/>
              </a:rPr>
              <a:t>theo Hồ Chí Minh xã hội thế n</a:t>
            </a:r>
            <a:r>
              <a:rPr sz="3000" dirty="0">
                <a:latin typeface="Times New Roman" panose="02020603050405020304" pitchFamily="18" charset="0"/>
                <a:ea typeface="Times New Roman" panose="02020603050405020304" pitchFamily="18" charset="0"/>
              </a:rPr>
              <a:t>à</a:t>
            </a:r>
            <a:r>
              <a:rPr sz="3000" dirty="0">
                <a:latin typeface="Times New Roman" panose="02020603050405020304" pitchFamily="18" charset="0"/>
                <a:cs typeface="Times New Roman" panose="02020603050405020304" pitchFamily="18" charset="0"/>
              </a:rPr>
              <a:t>o thì văn hóa thế ấy. </a:t>
            </a:r>
            <a:endParaRPr sz="3000" dirty="0">
              <a:latin typeface="Times New Roman" panose="02020603050405020304" pitchFamily="18" charset="0"/>
              <a:cs typeface="Times New Roman" panose="02020603050405020304" pitchFamily="18" charset="0"/>
            </a:endParaRPr>
          </a:p>
          <a:p>
            <a:pPr algn="just">
              <a:buFontTx/>
              <a:buChar char="-"/>
            </a:pPr>
            <a:r>
              <a:rPr sz="3000" i="1" dirty="0">
                <a:latin typeface="Times New Roman" panose="02020603050405020304" pitchFamily="18" charset="0"/>
                <a:cs typeface="Times New Roman" panose="02020603050405020304" pitchFamily="18" charset="0"/>
              </a:rPr>
              <a:t>Về giữ gìn bản sắc văn hóa dân tộc, tiếp thu văn hóa nhân loại.</a:t>
            </a:r>
            <a:endParaRPr sz="3000" i="1" dirty="0">
              <a:latin typeface="Times New Roman" panose="02020603050405020304" pitchFamily="18" charset="0"/>
              <a:cs typeface="Times New Roman" panose="02020603050405020304" pitchFamily="18" charset="0"/>
            </a:endParaRPr>
          </a:p>
          <a:p>
            <a:pPr algn="just">
              <a:buFontTx/>
              <a:buNone/>
            </a:pPr>
            <a:endParaRPr sz="3000" dirty="0">
              <a:latin typeface="Times New Roman" panose="02020603050405020304" pitchFamily="18" charset="0"/>
              <a:ea typeface="Times New Roman" panose="02020603050405020304" pitchFamily="18" charset="0"/>
            </a:endParaRPr>
          </a:p>
        </p:txBody>
      </p:sp>
      <p:sp>
        <p:nvSpPr>
          <p:cNvPr id="34819" name="Title 1"/>
          <p:cNvSpPr>
            <a:spLocks noGrp="1"/>
          </p:cNvSpPr>
          <p:nvPr>
            <p:ph type="title"/>
          </p:nvPr>
        </p:nvSpPr>
        <p:spPr>
          <a:xfrm>
            <a:off x="533400" y="1905000"/>
            <a:ext cx="7553325" cy="947738"/>
          </a:xfrm>
          <a:ln/>
        </p:spPr>
        <p:txBody>
          <a:bodyPr vert="horz" wrap="square" lIns="91440" tIns="45720" rIns="91440" bIns="45720" anchor="ctr" anchorCtr="0"/>
          <a:p>
            <a:r>
              <a:rPr lang="en-AU" altLang="en-US" sz="3200" b="1" dirty="0">
                <a:solidFill>
                  <a:srgbClr val="002060"/>
                </a:solidFill>
                <a:latin typeface="Times New Roman" panose="02020603050405020304" pitchFamily="18" charset="0"/>
                <a:cs typeface="Times New Roman" panose="02020603050405020304" pitchFamily="18" charset="0"/>
              </a:rPr>
              <a:t>b. Quan điểm của Hồ Chí Minh về quan hệ giữa văn hóa với các lĩnh vực khác </a:t>
            </a:r>
            <a:r>
              <a:rPr lang="en-US" altLang="en-US" sz="3200" b="1" dirty="0">
                <a:solidFill>
                  <a:srgbClr val="002060"/>
                </a:solidFill>
                <a:latin typeface="Times New Roman" panose="02020603050405020304" pitchFamily="18" charset="0"/>
                <a:cs typeface="Times New Roman" panose="02020603050405020304" pitchFamily="18" charset="0"/>
              </a:rPr>
              <a:t>(tt)</a:t>
            </a:r>
            <a:endParaRPr lang="en-US" altLang="en-US" sz="3200" b="1" dirty="0">
              <a:solidFill>
                <a:srgbClr val="002060"/>
              </a:solidFill>
            </a:endParaRPr>
          </a:p>
        </p:txBody>
      </p:sp>
      <p:cxnSp>
        <p:nvCxnSpPr>
          <p:cNvPr id="34820" name="Straight Connector 3"/>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5" name="Rectangle 4"/>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4822" name="Picture 7"/>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9" name="Rectangle 8"/>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charRg st="0" end="81"/>
                                            </p:txEl>
                                          </p:spTgt>
                                        </p:tgtEl>
                                        <p:attrNameLst>
                                          <p:attrName>style.visibility</p:attrName>
                                        </p:attrNameLst>
                                      </p:cBhvr>
                                      <p:to>
                                        <p:strVal val="visible"/>
                                      </p:to>
                                    </p:set>
                                    <p:anim calcmode="lin" valueType="num">
                                      <p:cBhvr additive="base">
                                        <p:cTn id="7" dur="500" fill="hold"/>
                                        <p:tgtEl>
                                          <p:spTgt spid="3">
                                            <p:txEl>
                                              <p:charRg st="0" end="8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charRg st="0" end="8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charRg st="81" end="145"/>
                                            </p:txEl>
                                          </p:spTgt>
                                        </p:tgtEl>
                                        <p:attrNameLst>
                                          <p:attrName>style.visibility</p:attrName>
                                        </p:attrNameLst>
                                      </p:cBhvr>
                                      <p:to>
                                        <p:strVal val="visible"/>
                                      </p:to>
                                    </p:set>
                                    <p:anim calcmode="lin" valueType="num">
                                      <p:cBhvr additive="base">
                                        <p:cTn id="13" dur="500" fill="hold"/>
                                        <p:tgtEl>
                                          <p:spTgt spid="3">
                                            <p:txEl>
                                              <p:charRg st="81" end="14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charRg st="81" end="14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81" name="Oval 25" descr="Picture2"/>
          <p:cNvSpPr>
            <a:spLocks noChangeArrowheads="1"/>
          </p:cNvSpPr>
          <p:nvPr/>
        </p:nvSpPr>
        <p:spPr bwMode="auto">
          <a:xfrm>
            <a:off x="219075" y="2971800"/>
            <a:ext cx="8589963" cy="1428750"/>
          </a:xfrm>
          <a:prstGeom prst="ellipse">
            <a:avLst/>
          </a:prstGeom>
          <a:solidFill>
            <a:schemeClr val="accent5">
              <a:lumMod val="20000"/>
              <a:lumOff val="80000"/>
            </a:schemeClr>
          </a:solidFill>
        </p:spPr>
        <p:style>
          <a:lnRef idx="2">
            <a:schemeClr val="accent2"/>
          </a:lnRef>
          <a:fillRef idx="1">
            <a:schemeClr val="lt1"/>
          </a:fillRef>
          <a:effectRef idx="0">
            <a:schemeClr val="accent2"/>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eaLnBrk="1" hangingPunct="1">
              <a:buNone/>
            </a:pPr>
            <a:r>
              <a:rPr lang="en-AU" altLang="x-none" sz="2000" b="1" dirty="0">
                <a:solidFill>
                  <a:srgbClr val="000000"/>
                </a:solidFill>
                <a:latin typeface="Times New Roman" panose="02020603050405020304" pitchFamily="18" charset="0"/>
                <a:cs typeface="Times New Roman" panose="02020603050405020304" pitchFamily="18" charset="0"/>
              </a:rPr>
              <a:t>- Mục tiêu chung của cách mạng Việt Nam l</a:t>
            </a:r>
            <a:r>
              <a:rPr lang="en-AU" altLang="x-none" sz="2000" b="1" dirty="0">
                <a:solidFill>
                  <a:srgbClr val="000000"/>
                </a:solidFill>
                <a:latin typeface="Times New Roman" panose="02020603050405020304" pitchFamily="18" charset="0"/>
                <a:ea typeface="Times New Roman" panose="02020603050405020304" pitchFamily="18" charset="0"/>
              </a:rPr>
              <a:t>à</a:t>
            </a:r>
            <a:r>
              <a:rPr lang="en-AU" altLang="x-none" sz="2000" b="1" dirty="0">
                <a:solidFill>
                  <a:srgbClr val="000000"/>
                </a:solidFill>
                <a:latin typeface="Times New Roman" panose="02020603050405020304" pitchFamily="18" charset="0"/>
                <a:cs typeface="Times New Roman" panose="02020603050405020304" pitchFamily="18" charset="0"/>
              </a:rPr>
              <a:t> độc lập dân tộc gắn liền với chủ nghĩa xã hội. Cùng với chính trị, kinh tế, xã hội, văn hóa nằm trong mục tiêu đó.</a:t>
            </a:r>
            <a:endParaRPr sz="2000" b="1" dirty="0">
              <a:solidFill>
                <a:srgbClr val="000000"/>
              </a:solidFill>
              <a:latin typeface="Times New Roman" panose="02020603050405020304" pitchFamily="18" charset="0"/>
              <a:ea typeface="Times New Roman" panose="02020603050405020304" pitchFamily="18" charset="0"/>
            </a:endParaRPr>
          </a:p>
        </p:txBody>
      </p:sp>
      <p:sp>
        <p:nvSpPr>
          <p:cNvPr id="45082" name="Rectangle 26" descr="Dock"/>
          <p:cNvSpPr>
            <a:spLocks noChangeArrowheads="1"/>
          </p:cNvSpPr>
          <p:nvPr/>
        </p:nvSpPr>
        <p:spPr bwMode="auto">
          <a:xfrm>
            <a:off x="873125" y="4613275"/>
            <a:ext cx="7934325" cy="1016000"/>
          </a:xfrm>
          <a:prstGeom prst="rect">
            <a:avLst/>
          </a:prstGeom>
          <a:solidFill>
            <a:srgbClr val="FFC000"/>
          </a:solidFill>
        </p:spPr>
        <p:style>
          <a:lnRef idx="2">
            <a:schemeClr val="accent2"/>
          </a:lnRef>
          <a:fillRef idx="1">
            <a:schemeClr val="lt1"/>
          </a:fillRef>
          <a:effectRef idx="0">
            <a:schemeClr val="accent2"/>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eaLnBrk="1" hangingPunct="1">
              <a:buNone/>
            </a:pPr>
            <a:r>
              <a:rPr lang="en-AU" altLang="x-none" sz="2000" b="1" dirty="0">
                <a:solidFill>
                  <a:srgbClr val="0070C0"/>
                </a:solidFill>
                <a:latin typeface="Times New Roman" panose="02020603050405020304" pitchFamily="18" charset="0"/>
                <a:cs typeface="Times New Roman" panose="02020603050405020304" pitchFamily="18" charset="0"/>
              </a:rPr>
              <a:t>- L</a:t>
            </a:r>
            <a:r>
              <a:rPr lang="en-AU" altLang="x-none" sz="2000" b="1" dirty="0">
                <a:solidFill>
                  <a:srgbClr val="0070C0"/>
                </a:solidFill>
                <a:latin typeface="Times New Roman" panose="02020603050405020304" pitchFamily="18" charset="0"/>
                <a:ea typeface="Times New Roman" panose="02020603050405020304" pitchFamily="18" charset="0"/>
              </a:rPr>
              <a:t>à</a:t>
            </a:r>
            <a:r>
              <a:rPr lang="en-AU" altLang="x-none" sz="2000" b="1" dirty="0">
                <a:solidFill>
                  <a:srgbClr val="0070C0"/>
                </a:solidFill>
                <a:latin typeface="Times New Roman" panose="02020603050405020304" pitchFamily="18" charset="0"/>
                <a:cs typeface="Times New Roman" panose="02020603050405020304" pitchFamily="18" charset="0"/>
              </a:rPr>
              <a:t> quyền sống, quyền sung sướng, quyền tự do, quyền mưu cầu hạnh phúc; khát vọng của nhân dân về các giá trị chân, thiện, mỹ. </a:t>
            </a:r>
            <a:endParaRPr lang="en-AU" altLang="x-none" sz="2000" b="1" dirty="0">
              <a:solidFill>
                <a:srgbClr val="0070C0"/>
              </a:solidFill>
              <a:latin typeface="Times New Roman" panose="02020603050405020304" pitchFamily="18" charset="0"/>
              <a:cs typeface="Times New Roman" panose="02020603050405020304" pitchFamily="18" charset="0"/>
            </a:endParaRPr>
          </a:p>
          <a:p>
            <a:pPr lvl="0" algn="just" eaLnBrk="1" hangingPunct="1">
              <a:buNone/>
            </a:pPr>
            <a:endParaRPr sz="2000" b="1" dirty="0">
              <a:solidFill>
                <a:srgbClr val="0070C0"/>
              </a:solidFill>
              <a:latin typeface="Times New Roman" panose="02020603050405020304" pitchFamily="18" charset="0"/>
              <a:ea typeface="Times New Roman" panose="02020603050405020304" pitchFamily="18" charset="0"/>
            </a:endParaRPr>
          </a:p>
        </p:txBody>
      </p:sp>
      <p:sp>
        <p:nvSpPr>
          <p:cNvPr id="45083" name="AutoShape 27"/>
          <p:cNvSpPr>
            <a:spLocks noChangeArrowheads="1"/>
          </p:cNvSpPr>
          <p:nvPr/>
        </p:nvSpPr>
        <p:spPr bwMode="auto">
          <a:xfrm>
            <a:off x="762000" y="5692775"/>
            <a:ext cx="8158163" cy="782638"/>
          </a:xfrm>
          <a:prstGeom prst="flowChartAlternateProcess">
            <a:avLst/>
          </a:prstGeom>
          <a:solidFill>
            <a:srgbClr val="FFFF00"/>
          </a:solidFill>
        </p:spPr>
        <p:style>
          <a:lnRef idx="2">
            <a:schemeClr val="accent1"/>
          </a:lnRef>
          <a:fillRef idx="1">
            <a:schemeClr val="lt1"/>
          </a:fillRef>
          <a:effectRef idx="0">
            <a:schemeClr val="accent1"/>
          </a:effectRef>
          <a:fontRef idx="minor">
            <a:schemeClr val="dk1"/>
          </a:fontRef>
        </p:style>
        <p:txBody>
          <a:bodyPr>
            <a:spAutoFit/>
          </a:bodyP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just" eaLnBrk="1" hangingPunct="1">
              <a:buChar char="-"/>
            </a:pPr>
            <a:r>
              <a:rPr lang="en-AU" altLang="x-none" sz="2000" b="1" dirty="0">
                <a:latin typeface="Times New Roman" panose="02020603050405020304" pitchFamily="18" charset="0"/>
                <a:cs typeface="Times New Roman" panose="02020603050405020304" pitchFamily="18" charset="0"/>
              </a:rPr>
              <a:t> L</a:t>
            </a:r>
            <a:r>
              <a:rPr lang="en-AU" altLang="x-none" sz="2000" b="1" dirty="0">
                <a:latin typeface="Times New Roman" panose="02020603050405020304" pitchFamily="18" charset="0"/>
                <a:ea typeface="Times New Roman" panose="02020603050405020304" pitchFamily="18" charset="0"/>
              </a:rPr>
              <a:t>à</a:t>
            </a:r>
            <a:r>
              <a:rPr lang="en-AU" altLang="x-none" sz="2000" b="1" dirty="0">
                <a:latin typeface="Times New Roman" panose="02020603050405020304" pitchFamily="18" charset="0"/>
                <a:cs typeface="Times New Roman" panose="02020603050405020304" pitchFamily="18" charset="0"/>
              </a:rPr>
              <a:t> một xã hội dân chủ, công bằng, văn minh, ai cũng có cơm ăn, áo mặc, ai cũng được học h</a:t>
            </a:r>
            <a:r>
              <a:rPr lang="en-AU" altLang="x-none" sz="2000" b="1" dirty="0">
                <a:latin typeface="Times New Roman" panose="02020603050405020304" pitchFamily="18" charset="0"/>
                <a:ea typeface="Times New Roman" panose="02020603050405020304" pitchFamily="18" charset="0"/>
              </a:rPr>
              <a:t>à</a:t>
            </a:r>
            <a:r>
              <a:rPr lang="en-AU" altLang="x-none" sz="2000" b="1" dirty="0">
                <a:latin typeface="Times New Roman" panose="02020603050405020304" pitchFamily="18" charset="0"/>
                <a:cs typeface="Times New Roman" panose="02020603050405020304" pitchFamily="18" charset="0"/>
              </a:rPr>
              <a:t>nh</a:t>
            </a:r>
            <a:r>
              <a:rPr lang="en-AU" altLang="x-none" sz="2000" b="1" dirty="0">
                <a:latin typeface="Times New Roman" panose="02020603050405020304" pitchFamily="18" charset="0"/>
                <a:ea typeface="Times New Roman" panose="02020603050405020304" pitchFamily="18" charset="0"/>
              </a:rPr>
              <a:t>…</a:t>
            </a:r>
            <a:endParaRPr sz="2000" b="1" dirty="0">
              <a:latin typeface="Times New Roman" panose="02020603050405020304" pitchFamily="18" charset="0"/>
              <a:ea typeface="Times New Roman" panose="02020603050405020304" pitchFamily="18" charset="0"/>
            </a:endParaRPr>
          </a:p>
        </p:txBody>
      </p:sp>
      <p:sp>
        <p:nvSpPr>
          <p:cNvPr id="35845" name="Title 1"/>
          <p:cNvSpPr/>
          <p:nvPr/>
        </p:nvSpPr>
        <p:spPr>
          <a:xfrm>
            <a:off x="350838" y="1147763"/>
            <a:ext cx="8326437" cy="825500"/>
          </a:xfrm>
          <a:prstGeom prst="rect">
            <a:avLst/>
          </a:prstGeom>
          <a:noFill/>
          <a:ln w="9525">
            <a:noFill/>
          </a:ln>
        </p:spPr>
        <p:txBody>
          <a:bodyPr lIns="91436" tIns="45718" rIns="91436" bIns="45718"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2. Quan điểm của Hồ Chí Minh về vai trò văn hóa</a:t>
            </a:r>
            <a:r>
              <a:rPr lang="en-US" altLang="en-US" sz="3000" b="1" dirty="0">
                <a:solidFill>
                  <a:srgbClr val="C00000"/>
                </a:solidFill>
                <a:latin typeface="Times New Roman" panose="02020603050405020304" pitchFamily="18" charset="0"/>
                <a:cs typeface="Times New Roman" panose="02020603050405020304" pitchFamily="18" charset="0"/>
              </a:rPr>
              <a:t> </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sp>
        <p:nvSpPr>
          <p:cNvPr id="45085" name="Rectangle 29"/>
          <p:cNvSpPr>
            <a:spLocks noChangeArrowheads="1"/>
          </p:cNvSpPr>
          <p:nvPr/>
        </p:nvSpPr>
        <p:spPr bwMode="auto">
          <a:xfrm>
            <a:off x="420688" y="1773238"/>
            <a:ext cx="8351838" cy="107632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buNone/>
            </a:pPr>
            <a:r>
              <a:rPr lang="en-AU" altLang="x-none" sz="2000" b="1" i="1" dirty="0">
                <a:solidFill>
                  <a:srgbClr val="FF000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r>
              <a:rPr lang="en-AU" altLang="x-none" sz="3200" b="1" dirty="0">
                <a:solidFill>
                  <a:srgbClr val="002060"/>
                </a:solidFill>
                <a:latin typeface="Times New Roman" panose="02020603050405020304" pitchFamily="18" charset="0"/>
                <a:cs typeface="Times New Roman" panose="02020603050405020304" pitchFamily="18" charset="0"/>
              </a:rPr>
              <a:t>a. Văn hóa l</a:t>
            </a:r>
            <a:r>
              <a:rPr lang="en-AU" altLang="x-none" sz="3200" b="1" dirty="0">
                <a:solidFill>
                  <a:srgbClr val="002060"/>
                </a:solidFill>
                <a:latin typeface="Times New Roman" panose="02020603050405020304" pitchFamily="18" charset="0"/>
                <a:ea typeface="Times New Roman" panose="02020603050405020304" pitchFamily="18" charset="0"/>
              </a:rPr>
              <a:t>à</a:t>
            </a:r>
            <a:r>
              <a:rPr lang="en-AU" altLang="x-none" sz="3200" b="1" dirty="0">
                <a:solidFill>
                  <a:srgbClr val="002060"/>
                </a:solidFill>
                <a:latin typeface="Times New Roman" panose="02020603050405020304" pitchFamily="18" charset="0"/>
                <a:cs typeface="Times New Roman" panose="02020603050405020304" pitchFamily="18" charset="0"/>
              </a:rPr>
              <a:t> mục tiêu, động lực của sự nghiệp cách mạng</a:t>
            </a:r>
            <a:endParaRPr sz="3200" b="1" dirty="0">
              <a:solidFill>
                <a:srgbClr val="002060"/>
              </a:solidFill>
              <a:latin typeface="Times New Roman" panose="02020603050405020304" pitchFamily="18" charset="0"/>
              <a:ea typeface="Times New Roman" panose="02020603050405020304" pitchFamily="18" charset="0"/>
            </a:endParaRPr>
          </a:p>
        </p:txBody>
      </p:sp>
      <p:cxnSp>
        <p:nvCxnSpPr>
          <p:cNvPr id="35847" name="Straight Connector 10"/>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12" name="Rectangle 11"/>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5849" name="Picture 10"/>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3" name="Rectangle 12"/>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5081"/>
                                        </p:tgtEl>
                                        <p:attrNameLst>
                                          <p:attrName>style.visibility</p:attrName>
                                        </p:attrNameLst>
                                      </p:cBhvr>
                                      <p:to>
                                        <p:strVal val="visible"/>
                                      </p:to>
                                    </p:set>
                                    <p:animEffect transition="in" filter="wipe(left)">
                                      <p:cBhvr>
                                        <p:cTn id="7" dur="2000"/>
                                        <p:tgtEl>
                                          <p:spTgt spid="45081"/>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32" fill="hold" grpId="0" nodeType="clickEffect">
                                  <p:stCondLst>
                                    <p:cond delay="0"/>
                                  </p:stCondLst>
                                  <p:childTnLst>
                                    <p:set>
                                      <p:cBhvr>
                                        <p:cTn id="11" dur="1" fill="hold">
                                          <p:stCondLst>
                                            <p:cond delay="0"/>
                                          </p:stCondLst>
                                        </p:cTn>
                                        <p:tgtEl>
                                          <p:spTgt spid="45082"/>
                                        </p:tgtEl>
                                        <p:attrNameLst>
                                          <p:attrName>style.visibility</p:attrName>
                                        </p:attrNameLst>
                                      </p:cBhvr>
                                      <p:to>
                                        <p:strVal val="visible"/>
                                      </p:to>
                                    </p:set>
                                    <p:animEffect transition="in" filter="diamond(out)">
                                      <p:cBhvr>
                                        <p:cTn id="12" dur="2000"/>
                                        <p:tgtEl>
                                          <p:spTgt spid="45082"/>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45083"/>
                                        </p:tgtEl>
                                        <p:attrNameLst>
                                          <p:attrName>style.visibility</p:attrName>
                                        </p:attrNameLst>
                                      </p:cBhvr>
                                      <p:to>
                                        <p:strVal val="visible"/>
                                      </p:to>
                                    </p:set>
                                    <p:animEffect transition="in" filter="box(out)">
                                      <p:cBhvr>
                                        <p:cTn id="17" dur="2000"/>
                                        <p:tgtEl>
                                          <p:spTgt spid="45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81" grpId="0" animBg="1"/>
      <p:bldP spid="45082" grpId="0" animBg="1"/>
      <p:bldP spid="4508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 name="Rectangle 3"/>
          <p:cNvSpPr txBox="1"/>
          <p:nvPr/>
        </p:nvSpPr>
        <p:spPr>
          <a:xfrm>
            <a:off x="-20637" y="3200400"/>
            <a:ext cx="9072562" cy="4892675"/>
          </a:xfrm>
          <a:prstGeom prst="rect">
            <a:avLst/>
          </a:prstGeom>
          <a:noFill/>
          <a:ln w="9525">
            <a:noFill/>
          </a:ln>
        </p:spPr>
        <p:txBody>
          <a:bodyPr lIns="91436" tIns="45718" rIns="91436" bIns="45718"/>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341630" lvl="0" indent="-341630" algn="just" eaLnBrk="1" hangingPunct="1">
              <a:spcBef>
                <a:spcPct val="0"/>
              </a:spcBef>
              <a:buFontTx/>
              <a:buNone/>
            </a:pPr>
            <a:r>
              <a:rPr lang="en-AU" altLang="en-US" sz="2800" dirty="0">
                <a:latin typeface="Times New Roman" panose="02020603050405020304" pitchFamily="18" charset="0"/>
                <a:cs typeface="Times New Roman" panose="02020603050405020304" pitchFamily="18" charset="0"/>
              </a:rPr>
              <a:t>	Mặt trận văn hóa l</a:t>
            </a:r>
            <a:r>
              <a:rPr lang="en-AU" altLang="en-US" sz="2800" dirty="0">
                <a:latin typeface="Times New Roman" panose="02020603050405020304" pitchFamily="18" charset="0"/>
                <a:ea typeface="Times New Roman" panose="02020603050405020304" pitchFamily="18" charset="0"/>
              </a:rPr>
              <a:t>à</a:t>
            </a:r>
            <a:r>
              <a:rPr lang="en-AU" altLang="en-US" sz="2800" dirty="0">
                <a:latin typeface="Times New Roman" panose="02020603050405020304" pitchFamily="18" charset="0"/>
                <a:cs typeface="Times New Roman" panose="02020603050405020304" pitchFamily="18" charset="0"/>
              </a:rPr>
              <a:t> cuộc đấu tranh cách mạng trên lĩnh vực văn hóa-tư tưởng. </a:t>
            </a:r>
            <a:endParaRPr lang="en-AU" altLang="en-US" sz="2800" dirty="0">
              <a:latin typeface="Times New Roman" panose="02020603050405020304" pitchFamily="18" charset="0"/>
              <a:cs typeface="Times New Roman" panose="02020603050405020304" pitchFamily="18" charset="0"/>
            </a:endParaRPr>
          </a:p>
          <a:p>
            <a:pPr marL="341630" lvl="0" indent="-341630" algn="just" eaLnBrk="1" hangingPunct="1">
              <a:spcBef>
                <a:spcPct val="0"/>
              </a:spcBef>
              <a:buFontTx/>
              <a:buNone/>
            </a:pPr>
            <a:r>
              <a:rPr lang="en-AU" altLang="en-US" sz="2800" dirty="0">
                <a:latin typeface="Times New Roman" panose="02020603050405020304" pitchFamily="18" charset="0"/>
                <a:cs typeface="Times New Roman" panose="02020603050405020304" pitchFamily="18" charset="0"/>
              </a:rPr>
              <a:t>	</a:t>
            </a:r>
            <a:endParaRPr lang="en-US" altLang="en-US" sz="2800" dirty="0">
              <a:latin typeface="Times New Roman" panose="02020603050405020304" pitchFamily="18" charset="0"/>
              <a:ea typeface="Times New Roman" panose="02020603050405020304" pitchFamily="18" charset="0"/>
            </a:endParaRPr>
          </a:p>
        </p:txBody>
      </p:sp>
      <p:sp>
        <p:nvSpPr>
          <p:cNvPr id="55300" name="Rectangle 4"/>
          <p:cNvSpPr>
            <a:spLocks noChangeArrowheads="1"/>
          </p:cNvSpPr>
          <p:nvPr/>
        </p:nvSpPr>
        <p:spPr bwMode="auto">
          <a:xfrm>
            <a:off x="323850" y="2438400"/>
            <a:ext cx="8351838" cy="523875"/>
          </a:xfrm>
          <a:prstGeom prst="rect">
            <a:avLst/>
          </a:prstGeom>
          <a:noFill/>
          <a:ln w="9525">
            <a:noFill/>
            <a:miter lim="800000"/>
          </a:ln>
          <a:effectLst>
            <a:prstShdw prst="shdw17" dist="17961" dir="2700000">
              <a:schemeClr val="accent1">
                <a:gamma/>
                <a:shade val="60000"/>
                <a:invGamma/>
                <a:alpha val="50000"/>
              </a:schemeClr>
            </a:prstShdw>
          </a:effectLst>
        </p:spPr>
        <p:txBody>
          <a:bodyPr anchor="ctr">
            <a:spAutoFit/>
          </a:bodyPr>
          <a:p>
            <a:pPr>
              <a:buNone/>
            </a:pPr>
            <a:r>
              <a:rPr lang="en-AU" altLang="x-none" sz="2800" b="1" dirty="0">
                <a:solidFill>
                  <a:srgbClr val="002060"/>
                </a:solidFill>
                <a:latin typeface="Times New Roman" panose="02020603050405020304" pitchFamily="18" charset="0"/>
                <a:cs typeface="Times New Roman" panose="02020603050405020304" pitchFamily="18" charset="0"/>
              </a:rPr>
              <a:t>b. Văn hoá l</a:t>
            </a:r>
            <a:r>
              <a:rPr lang="en-AU" altLang="x-none" sz="2800" b="1" dirty="0">
                <a:solidFill>
                  <a:srgbClr val="002060"/>
                </a:solidFill>
                <a:latin typeface="Times New Roman" panose="02020603050405020304" pitchFamily="18" charset="0"/>
                <a:ea typeface="Times New Roman" panose="02020603050405020304" pitchFamily="18" charset="0"/>
              </a:rPr>
              <a:t>à</a:t>
            </a:r>
            <a:r>
              <a:rPr lang="en-AU" altLang="x-none" sz="2800" b="1" dirty="0">
                <a:solidFill>
                  <a:srgbClr val="002060"/>
                </a:solidFill>
                <a:latin typeface="Times New Roman" panose="02020603050405020304" pitchFamily="18" charset="0"/>
                <a:cs typeface="Times New Roman" panose="02020603050405020304" pitchFamily="18" charset="0"/>
              </a:rPr>
              <a:t> một mặt trận</a:t>
            </a:r>
            <a:r>
              <a:rPr sz="2800" dirty="0">
                <a:solidFill>
                  <a:srgbClr val="002060"/>
                </a:solidFill>
                <a:latin typeface="Times New Roman" panose="02020603050405020304" pitchFamily="18" charset="0"/>
                <a:cs typeface="Times New Roman" panose="02020603050405020304" pitchFamily="18" charset="0"/>
              </a:rPr>
              <a:t> </a:t>
            </a:r>
            <a:endParaRPr sz="2800" dirty="0">
              <a:solidFill>
                <a:srgbClr val="002060"/>
              </a:solidFill>
              <a:latin typeface="Times New Roman" panose="02020603050405020304" pitchFamily="18" charset="0"/>
              <a:ea typeface="Times New Roman" panose="02020603050405020304" pitchFamily="18" charset="0"/>
            </a:endParaRPr>
          </a:p>
        </p:txBody>
      </p:sp>
      <p:sp>
        <p:nvSpPr>
          <p:cNvPr id="36868" name="Title 1"/>
          <p:cNvSpPr/>
          <p:nvPr/>
        </p:nvSpPr>
        <p:spPr>
          <a:xfrm>
            <a:off x="258763" y="1492250"/>
            <a:ext cx="8513762" cy="827088"/>
          </a:xfrm>
          <a:prstGeom prst="rect">
            <a:avLst/>
          </a:prstGeom>
          <a:noFill/>
          <a:ln w="9525">
            <a:noFill/>
          </a:ln>
        </p:spPr>
        <p:txBody>
          <a:bodyPr lIns="91436" tIns="45718" rIns="91436" bIns="45718"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en-AU" altLang="en-US" sz="3000" b="1" dirty="0">
                <a:solidFill>
                  <a:srgbClr val="C00000"/>
                </a:solidFill>
                <a:latin typeface="Times New Roman" panose="02020603050405020304" pitchFamily="18" charset="0"/>
                <a:cs typeface="Times New Roman" panose="02020603050405020304" pitchFamily="18" charset="0"/>
              </a:rPr>
              <a:t> 2. Quan điểm của Hồ Chí Minh về vai trò văn hóa</a:t>
            </a:r>
            <a:r>
              <a:rPr lang="en-US" altLang="en-US" sz="3000" b="1" dirty="0">
                <a:solidFill>
                  <a:srgbClr val="C00000"/>
                </a:solidFill>
                <a:latin typeface="Times New Roman" panose="02020603050405020304" pitchFamily="18" charset="0"/>
                <a:cs typeface="Times New Roman" panose="02020603050405020304" pitchFamily="18" charset="0"/>
              </a:rPr>
              <a:t> </a:t>
            </a:r>
            <a:endParaRPr lang="en-US" altLang="en-US" sz="3000" b="1" dirty="0">
              <a:solidFill>
                <a:srgbClr val="C00000"/>
              </a:solidFill>
              <a:latin typeface="Times New Roman" panose="02020603050405020304" pitchFamily="18" charset="0"/>
              <a:ea typeface="Times New Roman" panose="02020603050405020304" pitchFamily="18" charset="0"/>
            </a:endParaRPr>
          </a:p>
        </p:txBody>
      </p:sp>
      <p:cxnSp>
        <p:nvCxnSpPr>
          <p:cNvPr id="36869" name="Straight Connector 4"/>
          <p:cNvCxnSpPr/>
          <p:nvPr/>
        </p:nvCxnSpPr>
        <p:spPr>
          <a:xfrm>
            <a:off x="211138" y="1141413"/>
            <a:ext cx="8801100" cy="0"/>
          </a:xfrm>
          <a:prstGeom prst="line">
            <a:avLst/>
          </a:prstGeom>
          <a:ln w="19050" cap="flat" cmpd="sng">
            <a:solidFill>
              <a:srgbClr val="4472C4"/>
            </a:solidFill>
            <a:prstDash val="solid"/>
            <a:miter/>
            <a:headEnd type="none" w="med" len="med"/>
            <a:tailEnd type="none" w="med" len="med"/>
          </a:ln>
        </p:spPr>
      </p:cxnSp>
      <p:sp>
        <p:nvSpPr>
          <p:cNvPr id="6" name="Rectangle 5"/>
          <p:cNvSpPr/>
          <p:nvPr/>
        </p:nvSpPr>
        <p:spPr>
          <a:xfrm>
            <a:off x="1943100" y="179388"/>
            <a:ext cx="34925" cy="800100"/>
          </a:xfrm>
          <a:prstGeom prst="rect">
            <a:avLst/>
          </a:prstGeom>
          <a:solidFill>
            <a:srgbClr val="4472C4"/>
          </a:solidFill>
          <a:ln w="12700" cap="flat" cmpd="sng" algn="ctr">
            <a:solidFill>
              <a:srgbClr val="0070C0"/>
            </a:solidFill>
            <a:prstDash val="solid"/>
            <a:miter lim="800000"/>
          </a:ln>
          <a:effectLst/>
        </p:spPr>
        <p:txBody>
          <a:bodyPr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35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36871" name="Picture 9"/>
          <p:cNvPicPr>
            <a:picLocks noChangeAspect="1"/>
          </p:cNvPicPr>
          <p:nvPr/>
        </p:nvPicPr>
        <p:blipFill>
          <a:blip r:embed="rId1"/>
          <a:stretch>
            <a:fillRect/>
          </a:stretch>
        </p:blipFill>
        <p:spPr>
          <a:xfrm>
            <a:off x="595313" y="6350"/>
            <a:ext cx="1216025" cy="1192213"/>
          </a:xfrm>
          <a:prstGeom prst="rect">
            <a:avLst/>
          </a:prstGeom>
          <a:noFill/>
          <a:ln w="9525">
            <a:noFill/>
          </a:ln>
        </p:spPr>
      </p:pic>
      <p:sp>
        <p:nvSpPr>
          <p:cNvPr id="11" name="Rectangle 10"/>
          <p:cNvSpPr/>
          <p:nvPr/>
        </p:nvSpPr>
        <p:spPr>
          <a:xfrm>
            <a:off x="1919913" y="223445"/>
            <a:ext cx="6992560" cy="1048856"/>
          </a:xfrm>
          <a:prstGeom prst="rect">
            <a:avLst/>
          </a:prstGeom>
          <a:noFill/>
          <a:ln>
            <a:noFill/>
          </a:ln>
          <a:effectLst>
            <a:innerShdw blurRad="63500" dist="50800" dir="2700000">
              <a:prstClr val="black">
                <a:alpha val="50000"/>
              </a:prstClr>
            </a:innerShdw>
          </a:effectLst>
          <a:scene3d>
            <a:camera prst="orthographicFront"/>
            <a:lightRig rig="threePt" dir="t"/>
          </a:scene3d>
          <a:sp3d>
            <a:bevelT prst="relaxedInset"/>
          </a:sp3d>
        </p:spPr>
        <p:style>
          <a:lnRef idx="2">
            <a:schemeClr val="accent1">
              <a:shade val="50000"/>
            </a:schemeClr>
          </a:lnRef>
          <a:fillRef idx="1">
            <a:schemeClr val="accent1"/>
          </a:fillRef>
          <a:effectRef idx="0">
            <a:schemeClr val="accent1"/>
          </a:effectRef>
          <a:fontRef idx="minor">
            <a:schemeClr val="lt1"/>
          </a:fontRef>
        </p:style>
        <p:txBody>
          <a:bodyPr anchor="ctr"/>
          <a:lstStyle>
            <a:lvl1pPr marL="0" lvl="0"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defRPr>
            </a:lvl1pPr>
            <a:lvl2pPr marL="457200" lvl="1"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2pPr>
            <a:lvl3pPr marL="914400" lvl="2"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3pPr>
            <a:lvl4pPr marL="1371600" lvl="3"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4pPr>
            <a:lvl5pPr marL="1828800" lvl="4" indent="0" algn="l" defTabSz="914400" rtl="0" eaLnBrk="0" fontAlgn="base" latinLnBrk="0" hangingPunct="0">
              <a:lnSpc>
                <a:spcPct val="100000"/>
              </a:lnSpc>
              <a:spcBef>
                <a:spcPct val="0"/>
              </a:spcBef>
              <a:spcAft>
                <a:spcPct val="0"/>
              </a:spcAft>
              <a:buNone/>
              <a:defRPr sz="3600" b="0" i="0" u="none" kern="1200" baseline="0">
                <a:solidFill>
                  <a:schemeClr val="tx1"/>
                </a:solidFill>
                <a:latin typeface="Arial" panose="020B0604020202020204" pitchFamily="34" charset="0"/>
                <a:ea typeface="+mn-ea"/>
                <a:cs typeface="+mn-cs"/>
              </a:defRPr>
            </a:lvl5pPr>
          </a:lstStyle>
          <a:p>
            <a:pPr lvl="0" algn="ctr" eaLnBrk="1" hangingPunct="1">
              <a:buNone/>
            </a:pP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TRƯỜNG ĐẠI HỌC CÔNG TH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Ư</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ƠNG TP.H</a:t>
            </a:r>
            <a:r>
              <a:rPr lang="vi-VN" altLang="x-none"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Ồ CHÍ MINH</a:t>
            </a:r>
            <a:r>
              <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rPr>
              <a:t> </a:t>
            </a:r>
            <a:endParaRPr sz="1600" b="1" dirty="0">
              <a:solidFill>
                <a:srgbClr val="0070C0"/>
              </a:solidFill>
              <a:effectLst>
                <a:outerShdw blurRad="38100" dist="38100" dir="2700000">
                  <a:srgbClr val="C0C0C0"/>
                </a:outerShdw>
              </a:effectLst>
              <a:latin typeface="Times New Roman" panose="02020603050405020304" pitchFamily="18" charset="0"/>
              <a:cs typeface="Times New Roman" panose="02020603050405020304" pitchFamily="18" charset="0"/>
            </a:endParaRPr>
          </a:p>
          <a:p>
            <a:pPr lvl="0" algn="ctr" eaLnBrk="1" hangingPunct="1">
              <a:buNone/>
            </a:pPr>
            <a:endParaRPr sz="2100" b="1" dirty="0">
              <a:solidFill>
                <a:srgbClr val="FF0000"/>
              </a:solidFill>
              <a:effectLst>
                <a:outerShdw blurRad="38100" dist="38100" dir="2700000">
                  <a:srgbClr val="C0C0C0"/>
                </a:outerShdw>
              </a:effectLst>
              <a:latin typeface="Times New Roman" panose="02020603050405020304" pitchFamily="18" charset="0"/>
              <a:ea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xEl>
                                              <p:charRg st="0" end="79"/>
                                            </p:txEl>
                                          </p:spTgt>
                                        </p:tgtEl>
                                        <p:attrNameLst>
                                          <p:attrName>style.visibility</p:attrName>
                                        </p:attrNameLst>
                                      </p:cBhvr>
                                      <p:to>
                                        <p:strVal val="visible"/>
                                      </p:to>
                                    </p:set>
                                    <p:animEffect transition="in" filter="wipe(left)">
                                      <p:cBhvr>
                                        <p:cTn id="7" dur="500"/>
                                        <p:tgtEl>
                                          <p:spTgt spid="9">
                                            <p:txEl>
                                              <p:charRg st="0" end="79"/>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9">
                                            <p:txEl>
                                              <p:charRg st="79" end="81"/>
                                            </p:txEl>
                                          </p:spTgt>
                                        </p:tgtEl>
                                        <p:attrNameLst>
                                          <p:attrName>style.visibility</p:attrName>
                                        </p:attrNameLst>
                                      </p:cBhvr>
                                      <p:to>
                                        <p:strVal val="visible"/>
                                      </p:to>
                                    </p:set>
                                    <p:animEffect transition="in" filter="wipe(left)">
                                      <p:cBhvr>
                                        <p:cTn id="12" dur="500"/>
                                        <p:tgtEl>
                                          <p:spTgt spid="9">
                                            <p:txEl>
                                              <p:charRg st="79" end="8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10388</Words>
  <Application>WPS Presentation</Application>
  <PresentationFormat/>
  <Paragraphs>357</Paragraphs>
  <Slides>32</Slides>
  <Notes>1</Notes>
  <HiddenSlides>0</HiddenSlides>
  <MMClips>0</MMClips>
  <ScaleCrop>false</ScaleCrop>
  <HeadingPairs>
    <vt:vector size="6" baseType="variant">
      <vt:variant>
        <vt:lpstr>已用的字体</vt:lpstr>
      </vt:variant>
      <vt:variant>
        <vt:i4>12</vt:i4>
      </vt:variant>
      <vt:variant>
        <vt:lpstr>主题</vt:lpstr>
      </vt:variant>
      <vt:variant>
        <vt:i4>3</vt:i4>
      </vt:variant>
      <vt:variant>
        <vt:lpstr>幻灯片标题</vt:lpstr>
      </vt:variant>
      <vt:variant>
        <vt:i4>32</vt:i4>
      </vt:variant>
    </vt:vector>
  </HeadingPairs>
  <TitlesOfParts>
    <vt:vector size="47" baseType="lpstr">
      <vt:lpstr>Arial</vt:lpstr>
      <vt:lpstr>SimSun</vt:lpstr>
      <vt:lpstr>Wingdings</vt:lpstr>
      <vt:lpstr>Calibri</vt:lpstr>
      <vt:lpstr>Calibri Light</vt:lpstr>
      <vt:lpstr>Times New Roman</vt:lpstr>
      <vt:lpstr>Tahoma</vt:lpstr>
      <vt:lpstr>.VnTime</vt:lpstr>
      <vt:lpstr>Segoe Print</vt:lpstr>
      <vt:lpstr>Calibri</vt:lpstr>
      <vt:lpstr>Microsoft YaHei</vt:lpstr>
      <vt:lpstr>Arial Unicode MS</vt:lpstr>
      <vt:lpstr>Office Theme</vt:lpstr>
      <vt:lpstr>1_Office Theme</vt:lpstr>
      <vt:lpstr>3_Office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2</dc:title>
  <dc:creator>Hoa</dc:creator>
  <cp:lastModifiedBy>tu trinh nguyen</cp:lastModifiedBy>
  <cp:revision>768</cp:revision>
  <dcterms:created xsi:type="dcterms:W3CDTF">2009-03-17T08:09:58Z</dcterms:created>
  <dcterms:modified xsi:type="dcterms:W3CDTF">2025-01-03T03:45:04Z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365CEFC67F60489D922156C65C479594_13</vt:lpwstr>
  </property>
  <property fmtid="{D5CDD505-2E9C-101B-9397-08002B2CF9AE}" pid="3" name="KSOProductBuildVer">
    <vt:lpwstr>1033-12.2.0.19805</vt:lpwstr>
  </property>
</Properties>
</file>