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16"/>
  </p:notesMasterIdLst>
  <p:sldIdLst>
    <p:sldId id="378" r:id="rId5"/>
    <p:sldId id="379" r:id="rId6"/>
    <p:sldId id="348" r:id="rId7"/>
    <p:sldId id="382" r:id="rId8"/>
    <p:sldId id="358" r:id="rId9"/>
    <p:sldId id="359" r:id="rId10"/>
    <p:sldId id="350" r:id="rId11"/>
    <p:sldId id="360" r:id="rId12"/>
    <p:sldId id="361" r:id="rId13"/>
    <p:sldId id="362" r:id="rId14"/>
    <p:sldId id="363" r:id="rId15"/>
  </p:sldIdLst>
  <p:sldSz cx="9144000" cy="6858000" type="screen4x3"/>
  <p:notesSz cx="6858000" cy="9144000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61"/>
    <p:restoredTop sz="94653"/>
  </p:normalViewPr>
  <p:slideViewPr>
    <p:cSldViewPr showGuides="1">
      <p:cViewPr varScale="1">
        <p:scale>
          <a:sx n="68" d="100"/>
          <a:sy n="68" d="100"/>
        </p:scale>
        <p:origin x="126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2443E5-F515-4501-B201-3A434B26FC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968FC7-6CAE-4084-8D5A-9513D4D7D848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Khái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niệm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Tư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tưởng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Hồ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Chí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Minh</a:t>
          </a:r>
        </a:p>
      </dgm:t>
    </dgm:pt>
    <dgm:pt modelId="{E8762775-0A93-4E03-9CBC-7A8C7842CAE0}" cxnId="{5CE7B879-DFBD-4EFD-80B6-452C13AC7EB6}" type="parTrans">
      <dgm:prSet/>
      <dgm:spPr/>
      <dgm:t>
        <a:bodyPr/>
        <a:lstStyle/>
        <a:p>
          <a:endParaRPr lang="en-US"/>
        </a:p>
      </dgm:t>
    </dgm:pt>
    <dgm:pt modelId="{0F360431-8F7D-4257-85DA-79E09AAE1898}" cxnId="{5CE7B879-DFBD-4EFD-80B6-452C13AC7EB6}" type="sibTrans">
      <dgm:prSet/>
      <dgm:spPr/>
      <dgm:t>
        <a:bodyPr/>
        <a:lstStyle/>
        <a:p>
          <a:endParaRPr lang="en-US"/>
        </a:p>
      </dgm:t>
    </dgm:pt>
    <dgm:pt modelId="{43EF27E7-3554-44C9-904F-FC29F9329E0A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pt-BR" sz="3200" b="1" dirty="0">
              <a:latin typeface="Times" pitchFamily="18" charset="0"/>
              <a:cs typeface="Times" pitchFamily="18" charset="0"/>
            </a:rPr>
            <a:t>Đối tượng Nghiên cứu môn học</a:t>
          </a:r>
          <a:endParaRPr lang="en-US" sz="3200" b="1" dirty="0">
            <a:solidFill>
              <a:schemeClr val="tx2"/>
            </a:solidFill>
            <a:latin typeface="Times" pitchFamily="18" charset="0"/>
            <a:cs typeface="Times" pitchFamily="18" charset="0"/>
          </a:endParaRPr>
        </a:p>
      </dgm:t>
    </dgm:pt>
    <dgm:pt modelId="{8AA01F3B-0EE5-45EF-A2E1-35004A9C5C54}" cxnId="{271E4DC0-8CE4-49CF-907C-185013C64345}" type="parTrans">
      <dgm:prSet/>
      <dgm:spPr/>
      <dgm:t>
        <a:bodyPr/>
        <a:lstStyle/>
        <a:p>
          <a:endParaRPr lang="en-US"/>
        </a:p>
      </dgm:t>
    </dgm:pt>
    <dgm:pt modelId="{7B2C1246-D560-4997-9EE6-32A618F20961}" cxnId="{271E4DC0-8CE4-49CF-907C-185013C64345}" type="sibTrans">
      <dgm:prSet/>
      <dgm:spPr/>
      <dgm:t>
        <a:bodyPr/>
        <a:lstStyle/>
        <a:p>
          <a:endParaRPr lang="en-US"/>
        </a:p>
      </dgm:t>
    </dgm:pt>
    <dgm:pt modelId="{E58B3043-4CAE-4803-AC3B-64E8BA6D427B}" type="pres">
      <dgm:prSet presAssocID="{9C2443E5-F515-4501-B201-3A434B26FCF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2B586D0E-C993-4F97-AEAB-40027A2B6B57}" type="pres">
      <dgm:prSet presAssocID="{9C2443E5-F515-4501-B201-3A434B26FCF1}" presName="Name1" presStyleCnt="0"/>
      <dgm:spPr/>
    </dgm:pt>
    <dgm:pt modelId="{2087BD71-B953-46EB-8440-3EACAB4E8BE1}" type="pres">
      <dgm:prSet presAssocID="{9C2443E5-F515-4501-B201-3A434B26FCF1}" presName="cycle" presStyleCnt="0"/>
      <dgm:spPr/>
    </dgm:pt>
    <dgm:pt modelId="{47E3CCCD-3D0D-4205-8996-8FB4F0B625A3}" type="pres">
      <dgm:prSet presAssocID="{9C2443E5-F515-4501-B201-3A434B26FCF1}" presName="srcNode" presStyleLbl="node1" presStyleIdx="0" presStyleCnt="2"/>
      <dgm:spPr/>
    </dgm:pt>
    <dgm:pt modelId="{347BFC91-1736-4F27-B261-EC74F6A8C976}" type="pres">
      <dgm:prSet presAssocID="{9C2443E5-F515-4501-B201-3A434B26FCF1}" presName="conn" presStyleLbl="parChTrans1D2" presStyleIdx="0" presStyleCnt="1"/>
      <dgm:spPr/>
      <dgm:t>
        <a:bodyPr/>
        <a:lstStyle/>
        <a:p>
          <a:endParaRPr lang="en-US"/>
        </a:p>
      </dgm:t>
    </dgm:pt>
    <dgm:pt modelId="{C214DE82-8876-4BD9-BDC7-B734B36DF906}" type="pres">
      <dgm:prSet presAssocID="{9C2443E5-F515-4501-B201-3A434B26FCF1}" presName="extraNode" presStyleLbl="node1" presStyleIdx="0" presStyleCnt="2"/>
      <dgm:spPr/>
    </dgm:pt>
    <dgm:pt modelId="{DCD02F95-7C6E-4484-8782-C37D932915F2}" type="pres">
      <dgm:prSet presAssocID="{9C2443E5-F515-4501-B201-3A434B26FCF1}" presName="dstNode" presStyleLbl="node1" presStyleIdx="0" presStyleCnt="2"/>
      <dgm:spPr/>
    </dgm:pt>
    <dgm:pt modelId="{68B1C590-FA4C-4521-BA21-CDBA602483C1}" type="pres">
      <dgm:prSet presAssocID="{27968FC7-6CAE-4084-8D5A-9513D4D7D848}" presName="text_1" presStyleLbl="node1" presStyleIdx="0" presStyleCnt="2" custScaleX="104160" custLinFactNeighborX="-1861" custLinFactNeighborY="2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2C7AA3-FD03-48AE-A429-C87CB62EA195}" type="pres">
      <dgm:prSet presAssocID="{27968FC7-6CAE-4084-8D5A-9513D4D7D848}" presName="accent_1" presStyleCnt="0"/>
      <dgm:spPr/>
    </dgm:pt>
    <dgm:pt modelId="{7BCC4E72-2343-4576-9F52-53C9BDC6C950}" type="pres">
      <dgm:prSet presAssocID="{27968FC7-6CAE-4084-8D5A-9513D4D7D848}" presName="accentRepeatNode" presStyleLbl="solidFgAcc1" presStyleIdx="0" presStyleCnt="2" custScaleX="88931"/>
      <dgm:spPr/>
    </dgm:pt>
    <dgm:pt modelId="{BEA5D8E4-C348-4056-86BD-D367D7260C0D}" type="pres">
      <dgm:prSet presAssocID="{43EF27E7-3554-44C9-904F-FC29F9329E0A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792A63-59FA-44F6-BD9F-16E50993FB4F}" type="pres">
      <dgm:prSet presAssocID="{43EF27E7-3554-44C9-904F-FC29F9329E0A}" presName="accent_2" presStyleCnt="0"/>
      <dgm:spPr/>
    </dgm:pt>
    <dgm:pt modelId="{65E977BA-81D1-4B94-A176-DF1D02B96AAB}" type="pres">
      <dgm:prSet presAssocID="{43EF27E7-3554-44C9-904F-FC29F9329E0A}" presName="accentRepeatNode" presStyleLbl="solidFgAcc1" presStyleIdx="1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5CE7B879-DFBD-4EFD-80B6-452C13AC7EB6}" srcId="{9C2443E5-F515-4501-B201-3A434B26FCF1}" destId="{27968FC7-6CAE-4084-8D5A-9513D4D7D848}" srcOrd="0" destOrd="0" parTransId="{E8762775-0A93-4E03-9CBC-7A8C7842CAE0}" sibTransId="{0F360431-8F7D-4257-85DA-79E09AAE1898}"/>
    <dgm:cxn modelId="{271E4DC0-8CE4-49CF-907C-185013C64345}" srcId="{9C2443E5-F515-4501-B201-3A434B26FCF1}" destId="{43EF27E7-3554-44C9-904F-FC29F9329E0A}" srcOrd="1" destOrd="0" parTransId="{8AA01F3B-0EE5-45EF-A2E1-35004A9C5C54}" sibTransId="{7B2C1246-D560-4997-9EE6-32A618F20961}"/>
    <dgm:cxn modelId="{0E5AD1AD-E98A-48C6-AB95-381EA28578F4}" type="presOf" srcId="{9C2443E5-F515-4501-B201-3A434B26FCF1}" destId="{E58B3043-4CAE-4803-AC3B-64E8BA6D427B}" srcOrd="0" destOrd="0" presId="urn:microsoft.com/office/officeart/2008/layout/VerticalCurvedList"/>
    <dgm:cxn modelId="{9E1C2E93-45FB-4456-AC85-5B631535EA6C}" type="presOf" srcId="{0F360431-8F7D-4257-85DA-79E09AAE1898}" destId="{347BFC91-1736-4F27-B261-EC74F6A8C976}" srcOrd="0" destOrd="0" presId="urn:microsoft.com/office/officeart/2008/layout/VerticalCurvedList"/>
    <dgm:cxn modelId="{CE40D572-9C96-4BAF-A96A-7B4D795882C9}" type="presOf" srcId="{43EF27E7-3554-44C9-904F-FC29F9329E0A}" destId="{BEA5D8E4-C348-4056-86BD-D367D7260C0D}" srcOrd="0" destOrd="0" presId="urn:microsoft.com/office/officeart/2008/layout/VerticalCurvedList"/>
    <dgm:cxn modelId="{14DAA511-CCA2-4824-A2E6-1FB6BD1625A3}" type="presOf" srcId="{27968FC7-6CAE-4084-8D5A-9513D4D7D848}" destId="{68B1C590-FA4C-4521-BA21-CDBA602483C1}" srcOrd="0" destOrd="0" presId="urn:microsoft.com/office/officeart/2008/layout/VerticalCurvedList"/>
    <dgm:cxn modelId="{862BBD7E-E151-4E81-A0AE-4F4264EBA671}" type="presParOf" srcId="{E58B3043-4CAE-4803-AC3B-64E8BA6D427B}" destId="{2B586D0E-C993-4F97-AEAB-40027A2B6B57}" srcOrd="0" destOrd="0" presId="urn:microsoft.com/office/officeart/2008/layout/VerticalCurvedList"/>
    <dgm:cxn modelId="{DC0119BF-B4C4-46B5-9F95-570145480904}" type="presParOf" srcId="{2B586D0E-C993-4F97-AEAB-40027A2B6B57}" destId="{2087BD71-B953-46EB-8440-3EACAB4E8BE1}" srcOrd="0" destOrd="0" presId="urn:microsoft.com/office/officeart/2008/layout/VerticalCurvedList"/>
    <dgm:cxn modelId="{2C5C7DD3-17D9-4435-A925-B259EE8104AF}" type="presParOf" srcId="{2087BD71-B953-46EB-8440-3EACAB4E8BE1}" destId="{47E3CCCD-3D0D-4205-8996-8FB4F0B625A3}" srcOrd="0" destOrd="0" presId="urn:microsoft.com/office/officeart/2008/layout/VerticalCurvedList"/>
    <dgm:cxn modelId="{2B5C93FA-FE4F-44C0-A32E-6D52A7FC86CB}" type="presParOf" srcId="{2087BD71-B953-46EB-8440-3EACAB4E8BE1}" destId="{347BFC91-1736-4F27-B261-EC74F6A8C976}" srcOrd="1" destOrd="0" presId="urn:microsoft.com/office/officeart/2008/layout/VerticalCurvedList"/>
    <dgm:cxn modelId="{BC0667C3-A368-44E2-9C03-1689F8EB460B}" type="presParOf" srcId="{2087BD71-B953-46EB-8440-3EACAB4E8BE1}" destId="{C214DE82-8876-4BD9-BDC7-B734B36DF906}" srcOrd="2" destOrd="0" presId="urn:microsoft.com/office/officeart/2008/layout/VerticalCurvedList"/>
    <dgm:cxn modelId="{D4CF4B79-C6DA-4A27-A73E-4545BFA24B6C}" type="presParOf" srcId="{2087BD71-B953-46EB-8440-3EACAB4E8BE1}" destId="{DCD02F95-7C6E-4484-8782-C37D932915F2}" srcOrd="3" destOrd="0" presId="urn:microsoft.com/office/officeart/2008/layout/VerticalCurvedList"/>
    <dgm:cxn modelId="{F382F6CD-D76C-4EE7-9ABD-FA1805B1042B}" type="presParOf" srcId="{2B586D0E-C993-4F97-AEAB-40027A2B6B57}" destId="{68B1C590-FA4C-4521-BA21-CDBA602483C1}" srcOrd="1" destOrd="0" presId="urn:microsoft.com/office/officeart/2008/layout/VerticalCurvedList"/>
    <dgm:cxn modelId="{B9D2B7F3-5A92-40AE-8EEC-E297CC077F52}" type="presParOf" srcId="{2B586D0E-C993-4F97-AEAB-40027A2B6B57}" destId="{E92C7AA3-FD03-48AE-A429-C87CB62EA195}" srcOrd="2" destOrd="0" presId="urn:microsoft.com/office/officeart/2008/layout/VerticalCurvedList"/>
    <dgm:cxn modelId="{3B7A1504-F8A2-4B88-8C8C-18093457B91B}" type="presParOf" srcId="{E92C7AA3-FD03-48AE-A429-C87CB62EA195}" destId="{7BCC4E72-2343-4576-9F52-53C9BDC6C950}" srcOrd="0" destOrd="0" presId="urn:microsoft.com/office/officeart/2008/layout/VerticalCurvedList"/>
    <dgm:cxn modelId="{AD0EBA55-F640-4733-A946-A28154A40715}" type="presParOf" srcId="{2B586D0E-C993-4F97-AEAB-40027A2B6B57}" destId="{BEA5D8E4-C348-4056-86BD-D367D7260C0D}" srcOrd="3" destOrd="0" presId="urn:microsoft.com/office/officeart/2008/layout/VerticalCurvedList"/>
    <dgm:cxn modelId="{B942A5FD-7B6B-4598-BC28-97FE14E43A32}" type="presParOf" srcId="{2B586D0E-C993-4F97-AEAB-40027A2B6B57}" destId="{B8792A63-59FA-44F6-BD9F-16E50993FB4F}" srcOrd="4" destOrd="0" presId="urn:microsoft.com/office/officeart/2008/layout/VerticalCurvedList"/>
    <dgm:cxn modelId="{C0B2A6AE-6DD1-4185-908C-9FB99C74F673}" type="presParOf" srcId="{B8792A63-59FA-44F6-BD9F-16E50993FB4F}" destId="{65E977BA-81D1-4B94-A176-DF1D02B96AA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7532687" cy="2901950"/>
        <a:chOff x="0" y="0"/>
        <a:chExt cx="7532687" cy="2901950"/>
      </a:xfrm>
    </dsp:grpSpPr>
    <dsp:sp modelId="{347BFC91-1736-4F27-B261-EC74F6A8C976}">
      <dsp:nvSpPr>
        <dsp:cNvPr id="4" name="Block Arc 3"/>
        <dsp:cNvSpPr/>
      </dsp:nvSpPr>
      <dsp:spPr bwMode="white">
        <a:xfrm>
          <a:off x="-3255380" y="-517135"/>
          <a:ext cx="3936221" cy="3936221"/>
        </a:xfrm>
        <a:prstGeom prst="blockArc">
          <a:avLst>
            <a:gd name="adj1" fmla="val 18900000"/>
            <a:gd name="adj2" fmla="val 2700000"/>
            <a:gd name="adj3" fmla="val 461"/>
          </a:avLst>
        </a:pr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-3255380" y="-517135"/>
        <a:ext cx="3936221" cy="3936221"/>
      </dsp:txXfrm>
    </dsp:sp>
    <dsp:sp modelId="{68B1C590-FA4C-4521-BA21-CDBA602483C1}">
      <dsp:nvSpPr>
        <dsp:cNvPr id="7" name="Rectangles 6"/>
        <dsp:cNvSpPr/>
      </dsp:nvSpPr>
      <dsp:spPr bwMode="white">
        <a:xfrm>
          <a:off x="423979" y="416695"/>
          <a:ext cx="6983928" cy="829029"/>
        </a:xfrm>
        <a:prstGeom prst="rect">
          <a:avLst/>
        </a:prstGeom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lIns="658041" tIns="81280" rIns="81280" bIns="8128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Khái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niệm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Tư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tưởng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Hồ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Chí</a:t>
          </a:r>
          <a:r>
            <a: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Minh</a:t>
          </a:r>
        </a:p>
      </dsp:txBody>
      <dsp:txXfrm>
        <a:off x="423979" y="416695"/>
        <a:ext cx="6983928" cy="829029"/>
      </dsp:txXfrm>
    </dsp:sp>
    <dsp:sp modelId="{7BCC4E72-2343-4576-9F52-53C9BDC6C950}">
      <dsp:nvSpPr>
        <dsp:cNvPr id="8" name="Oval 7"/>
        <dsp:cNvSpPr/>
      </dsp:nvSpPr>
      <dsp:spPr bwMode="white">
        <a:xfrm>
          <a:off x="30616" y="310944"/>
          <a:ext cx="1036286" cy="1036286"/>
        </a:xfrm>
        <a:prstGeom prst="ellipse">
          <a:avLst/>
        </a:prstGeom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30616" y="310944"/>
        <a:ext cx="1036286" cy="1036286"/>
      </dsp:txXfrm>
    </dsp:sp>
    <dsp:sp modelId="{BEA5D8E4-C348-4056-86BD-D367D7260C0D}">
      <dsp:nvSpPr>
        <dsp:cNvPr id="9" name="Rectangles 8"/>
        <dsp:cNvSpPr/>
      </dsp:nvSpPr>
      <dsp:spPr bwMode="white">
        <a:xfrm>
          <a:off x="548759" y="1658348"/>
          <a:ext cx="6983928" cy="829029"/>
        </a:xfrm>
        <a:prstGeom prst="rect">
          <a:avLst/>
        </a:prstGeom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lIns="658041" tIns="81280" rIns="81280" bIns="81280" anchor="ctr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 algn="just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t-BR" sz="3200" b="1" dirty="0">
              <a:latin typeface="Times" pitchFamily="18" charset="0"/>
              <a:cs typeface="Times" pitchFamily="18" charset="0"/>
            </a:rPr>
            <a:t>Đối tượng Nghiên cứu môn học</a:t>
          </a:r>
          <a:endParaRPr lang="en-US" sz="3200" b="1" dirty="0">
            <a:solidFill>
              <a:schemeClr val="tx2"/>
            </a:solidFill>
            <a:latin typeface="Times" pitchFamily="18" charset="0"/>
            <a:cs typeface="Times" pitchFamily="18" charset="0"/>
          </a:endParaRPr>
        </a:p>
      </dsp:txBody>
      <dsp:txXfrm>
        <a:off x="548759" y="1658348"/>
        <a:ext cx="6983928" cy="829029"/>
      </dsp:txXfrm>
    </dsp:sp>
    <dsp:sp modelId="{65E977BA-81D1-4B94-A176-DF1D02B96AAB}">
      <dsp:nvSpPr>
        <dsp:cNvPr id="10" name="Oval 9"/>
        <dsp:cNvSpPr/>
      </dsp:nvSpPr>
      <dsp:spPr bwMode="white">
        <a:xfrm>
          <a:off x="30616" y="1554720"/>
          <a:ext cx="1036286" cy="1036286"/>
        </a:xfrm>
        <a:prstGeom prst="ellipse">
          <a:avLst/>
        </a:prstGeom>
        <a:blipFill rotWithShape="0">
          <a:blip r:embed="rId1"/>
          <a:stretch>
            <a:fillRect/>
          </a:stretch>
        </a:blipFill>
      </dsp:spPr>
      <dsp:style>
        <a:lnRef idx="2">
          <a:schemeClr val="accent1"/>
        </a:lnRef>
        <a:fillRef idx="1">
          <a:schemeClr val="lt1"/>
        </a:fillRef>
        <a:effectRef idx="0">
          <a:scrgbClr r="0" g="0" b="0"/>
        </a:effectRef>
        <a:fontRef idx="minor"/>
      </dsp:style>
      <dsp:txXfrm>
        <a:off x="30616" y="1554720"/>
        <a:ext cx="1036286" cy="1036286"/>
      </dsp:txXfrm>
    </dsp:sp>
    <dsp:sp modelId="{47E3CCCD-3D0D-4205-8996-8FB4F0B625A3}">
      <dsp:nvSpPr>
        <dsp:cNvPr id="3" name="Rectangles 2" hidden="1"/>
        <dsp:cNvSpPr/>
      </dsp:nvSpPr>
      <dsp:spPr>
        <a:xfrm>
          <a:off x="73666" y="54039"/>
          <a:ext cx="36000" cy="36000"/>
        </a:xfrm>
        <a:prstGeom prst="rect">
          <a:avLst/>
        </a:prstGeom>
      </dsp:spPr>
      <dsp:txXfrm>
        <a:off x="73666" y="54039"/>
        <a:ext cx="36000" cy="36000"/>
      </dsp:txXfrm>
    </dsp:sp>
    <dsp:sp modelId="{C214DE82-8876-4BD9-BDC7-B734B36DF906}">
      <dsp:nvSpPr>
        <dsp:cNvPr id="5" name="Rectangles 4" hidden="1"/>
        <dsp:cNvSpPr/>
      </dsp:nvSpPr>
      <dsp:spPr>
        <a:xfrm>
          <a:off x="644841" y="1432975"/>
          <a:ext cx="36000" cy="36000"/>
        </a:xfrm>
        <a:prstGeom prst="rect">
          <a:avLst/>
        </a:prstGeom>
      </dsp:spPr>
      <dsp:txXfrm>
        <a:off x="644841" y="1432975"/>
        <a:ext cx="36000" cy="36000"/>
      </dsp:txXfrm>
    </dsp:sp>
    <dsp:sp modelId="{DCD02F95-7C6E-4484-8782-C37D932915F2}">
      <dsp:nvSpPr>
        <dsp:cNvPr id="6" name="Rectangles 5" hidden="1"/>
        <dsp:cNvSpPr/>
      </dsp:nvSpPr>
      <dsp:spPr>
        <a:xfrm>
          <a:off x="73666" y="2811911"/>
          <a:ext cx="36000" cy="36000"/>
        </a:xfrm>
        <a:prstGeom prst="rect">
          <a:avLst/>
        </a:prstGeom>
      </dsp:spPr>
      <dsp:txXfrm>
        <a:off x="73666" y="2811911"/>
        <a:ext cx="36000" cy="3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srcNode" val="srcNode"/>
            <dgm:param type="dstNode" val="dstNode"/>
            <dgm:param type="endSty" val="noArr"/>
            <dgm:param type="connRout" val="curve"/>
            <dgm:param type="begPts" val="ctr"/>
            <dgm:param type="endPts" val="ct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EF883F-B1CE-4DDE-8ABA-CEEE2C960818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D4F7AAE-909D-44E0-BC64-620A3331AF4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906463" y="4343400"/>
            <a:ext cx="740568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6CF2BA4-1953-4955-98E6-9760DC58DFAD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1DF750D-5CB7-4317-A5E9-B74F4F234170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480B8BE-C642-4DF4-885C-AF11C57C9BC5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ED77A7-0DBE-4047-93C1-59F07881CE47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FF6F453-0BBC-47D4-B36E-2C9B10F95D32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79E71D0-3010-447D-89DB-12ECD451B271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67A0DCD-E520-4C19-98EF-D85D4645D3F3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763EE1-99C1-44BE-B25B-13EFEC706B8F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FB7EB1A-D2A4-4890-A185-8CF10E644359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F1741C2-C76C-4639-A47D-351A4C2AB656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0729B0A-C373-4BFE-9D83-A3C635CB0A48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21C3771-0CC6-4C11-BD2F-7027F4C812DF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BE8B05-E54F-4590-9905-7FEE3AD32E3A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6D29C7E-3C48-4E77-81A9-7BAA3E5A1FEC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BE9A898-BD34-4450-ABD9-6387E0D08371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CBA2096-415D-4879-A90E-DAB202D9B332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3662B-E195-45E7-8842-74443E8B58B4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3DF419-C4B4-4113-AB51-8AC9367F48D3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301689E-31CE-4811-A32B-C50CB349AFB9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ED02651-91AB-466D-8DDD-0CFA4F5F5D56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363ED7-2483-4047-86CA-9FD57C299123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0FC4E06-30D2-4247-82B0-AEC27C4656B1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480B8BE-C642-4DF4-885C-AF11C57C9BC5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ED77A7-0DBE-4047-93C1-59F07881CE47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0" fontAlgn="base" latinLnBrk="0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65CA0AB-D335-4239-82B1-D64A6FD0CC2B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6FA7CFA-66A6-4321-A99B-D55765423749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8DE8CFA-63D8-40CF-8183-E69B3F5A40FA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CAE1A0-463B-4CAE-AB25-3CFDE3F3F6A0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1B013A-26E8-4880-BEE7-2AA7CA106498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9253BFE-8247-4D21-9C64-34C241A19483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67A0DCD-E520-4C19-98EF-D85D4645D3F3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85C31E-8E68-45C0-B6A0-C009C614CBE0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FB7EB1A-D2A4-4890-A185-8CF10E644359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592E6D5-4BE6-4533-9C43-42EDD0696D5B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0729B0A-C373-4BFE-9D83-A3C635CB0A48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267A6A7-D3A7-4D68-AF45-2B84FEAB4819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BE8B05-E54F-4590-9905-7FEE3AD32E3A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5D51EB4-C766-4BA1-A636-2C03CC9FC573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BE9A898-BD34-4450-ABD9-6387E0D08371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460F756-84CE-4591-96B0-6708934CE902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3662B-E195-45E7-8842-74443E8B58B4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0957D11-F20C-4C29-8E60-DF7477E56825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301689E-31CE-4811-A32B-C50CB349AFB9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B74D6C1-5094-4C56-BC51-E8DDD0CBD108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906463" y="4343400"/>
            <a:ext cx="740568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5122D04-E6EE-41F3-B83A-2FABE1F687E2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BD659B-976B-4C7F-8517-ACA8E3AB93D0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363ED7-2483-4047-86CA-9FD57C299123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BB4F806-85DF-4DA3-884E-F7DEDB45DC00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0" fontAlgn="base" latinLnBrk="0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65CA0AB-D335-4239-82B1-D64A6FD0CC2B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445F3A-7C3F-4152-8D48-B8D377EF5D6C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8DE8CFA-63D8-40CF-8183-E69B3F5A40FA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A2E8730-26C8-472D-8A0B-D77A78352163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41B013A-26E8-4880-BEE7-2AA7CA106498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ctr">
              <a:buNone/>
            </a:pPr>
            <a:r>
              <a:rPr lang="vi-VN" altLang="x-none" dirty="0"/>
              <a:t>301003- Chương Mở đầu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4D22A23-FB4C-4A79-BFD2-441505207CF9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480B8BE-C642-4DF4-885C-AF11C57C9BC5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ED77A7-0DBE-4047-93C1-59F07881CE47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480B8BE-C642-4DF4-885C-AF11C57C9BC5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ED77A7-0DBE-4047-93C1-59F07881CE47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480B8BE-C642-4DF4-885C-AF11C57C9BC5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ED77A7-0DBE-4047-93C1-59F07881CE47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Date Placeholder 6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10DCD85-5AA1-43A0-A078-9BA1B9C8F205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FC94D48-DA9D-4644-BBB7-2A5632AD6967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2"/>
          </p:nvPr>
        </p:nvSpPr>
        <p:spPr>
          <a:xfrm>
            <a:off x="349250" y="6459538"/>
            <a:ext cx="19637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186497-F61B-4149-BC18-4F2820C4A174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600450" y="6459538"/>
            <a:ext cx="34861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CBAF28F-DDC1-4D67-BA02-1687266AE95F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vert="horz" wrap="square" lIns="457200" tIns="457200" rIns="0" bIns="45720" numCol="1" rtlCol="0" anchor="t" anchorCtr="0" compatLnSpc="1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E41B47E-13A2-4A8F-A8E5-10C943BBAB55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37D0213-315C-4B0D-9746-EB2F786E8C34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>
          <a:xfrm>
            <a:off x="822325" y="1846263"/>
            <a:ext cx="7543800" cy="4022725"/>
          </a:xfrm>
          <a:prstGeom prst="rect">
            <a:avLst/>
          </a:prstGeom>
          <a:noFill/>
          <a:ln w="9525">
            <a:noFill/>
          </a:ln>
        </p:spPr>
        <p:txBody>
          <a:bodyPr lIns="0" rIns="0"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rgbClr val="FFFFFF"/>
                </a:solidFill>
                <a:latin typeface="+mn-l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480B8BE-C642-4DF4-885C-AF11C57C9BC5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all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000">
                <a:solidFill>
                  <a:srgbClr val="FFFFFF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7ED77A7-0DBE-4047-93C1-59F07881CE47}" type="slidenum">
              <a:rPr kumimoji="0" lang="en-US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805" indent="-90805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905" indent="-182880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7055" indent="-182880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880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2180" indent="-182880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BC4CB46-E226-49F5-B6D9-1A1319B113A4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lvl="0" defTabSz="685800" eaLnBrk="1" hangingPunct="1">
              <a:buNone/>
            </a:pPr>
            <a:r>
              <a:rPr lang="vi-VN" altLang="x-none" dirty="0"/>
              <a:t>301003- Chương Mở đầu</a:t>
            </a:r>
            <a:endParaRPr sz="9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9230B83-1DBE-4405-83F2-79BBCD1CC7CB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BC4CB46-E226-49F5-B6D9-1A1319B113A4}" type="datetime1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lvl="0" defTabSz="685800" eaLnBrk="1" hangingPunct="1">
              <a:buNone/>
            </a:pPr>
            <a:r>
              <a:rPr lang="vi-VN" altLang="x-none" dirty="0"/>
              <a:t>301003- Chương Mở đầu</a:t>
            </a:r>
            <a:endParaRPr sz="9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685800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526E1C2-9936-49B0-B896-6EFE210F2DB5}" type="slidenum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3.xml"/><Relationship Id="rId6" Type="http://schemas.openxmlformats.org/officeDocument/2006/relationships/image" Target="../media/image2.png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342900" y="5624513"/>
            <a:ext cx="1600200" cy="274637"/>
          </a:xfrm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lvl="1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/>
            <a:fld id="{BB962C8B-B14F-4D97-AF65-F5344CB8AC3E}" type="datetime1">
              <a:rPr lang="en-US" altLang="en-US" sz="900" dirty="0">
                <a:solidFill>
                  <a:srgbClr val="898989"/>
                </a:solidFill>
              </a:rPr>
            </a:fld>
            <a:endParaRPr lang="en-US" altLang="en-US" sz="900" dirty="0">
              <a:solidFill>
                <a:srgbClr val="898989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17475" y="1371600"/>
            <a:ext cx="88011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016125" y="141288"/>
            <a:ext cx="34925" cy="8001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797" name="Slide Number Placeholder 9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lvl="1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 algn="r"/>
            <a:fld id="{9A0DB2DC-4C9A-4742-B13C-FB6460FD3503}" type="slidenum">
              <a:rPr lang="en-US" altLang="en-US" sz="900" dirty="0">
                <a:solidFill>
                  <a:srgbClr val="898989"/>
                </a:solidFill>
              </a:rPr>
            </a:fld>
            <a:endParaRPr lang="en-US" altLang="en-US" sz="900" dirty="0">
              <a:solidFill>
                <a:srgbClr val="898989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16578" y="211488"/>
            <a:ext cx="6968036" cy="1213530"/>
          </a:xfrm>
          <a:prstGeom prst="rect">
            <a:avLst/>
          </a:prstGeom>
          <a:noFill/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lvl="1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685800" eaLnBrk="1" hangingPunct="1">
              <a:buNone/>
            </a:pPr>
            <a:r>
              <a:rPr sz="21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KHOA </a:t>
            </a:r>
            <a:r>
              <a:rPr lang="en-US" sz="21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LÝ LUẬN </a:t>
            </a:r>
            <a:r>
              <a:rPr sz="21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 TRỊ </a:t>
            </a: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685800" eaLnBrk="1" hangingPunct="1">
              <a:buNone/>
            </a:pPr>
            <a:r>
              <a:rPr sz="2100" dirty="0">
                <a:solidFill>
                  <a:srgbClr val="4472C4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 MÔN CHÍNH TRỊ - XÃ HỘI</a:t>
            </a:r>
            <a:endParaRPr sz="2100" dirty="0">
              <a:solidFill>
                <a:srgbClr val="4472C4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itle 6"/>
          <p:cNvSpPr txBox="1"/>
          <p:nvPr/>
        </p:nvSpPr>
        <p:spPr>
          <a:xfrm>
            <a:off x="349250" y="2263775"/>
            <a:ext cx="8610600" cy="2133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0000"/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kern="1200" spc="-5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-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imes" pitchFamily="18" charset="0"/>
                <a:cs typeface="Times New Roman" panose="02020603050405020304" pitchFamily="18" charset="0"/>
              </a:rPr>
              <a:t>CHƯƠNG I</a:t>
            </a:r>
            <a:br>
              <a:rPr kumimoji="0" lang="en-US" sz="2400" b="1" i="0" u="none" strike="noStrike" kern="1200" cap="none" spc="-5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" pitchFamily="18" charset="0"/>
                <a:cs typeface="Times New Roman" panose="02020603050405020304" pitchFamily="18" charset="0"/>
              </a:rPr>
            </a:br>
            <a:r>
              <a:rPr kumimoji="0" lang="en-US" sz="3100" b="1" i="0" u="none" strike="noStrike" kern="1200" cap="none" spc="-5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" pitchFamily="18" charset="0"/>
                <a:cs typeface="Times New Roman" panose="02020603050405020304" pitchFamily="18" charset="0"/>
              </a:rPr>
              <a:t>KHÁI NIỆM, ĐỐI TƯỢNG, PHƯƠNG PHÁP NGHIÊN CỨU VÀ Ý NGHĨA HỌC TẬP MÔN TƯ TƯỞNG </a:t>
            </a:r>
            <a:br>
              <a:rPr kumimoji="0" lang="en-US" sz="3100" b="1" i="0" u="none" strike="noStrike" kern="1200" cap="none" spc="-5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" pitchFamily="18" charset="0"/>
                <a:cs typeface="Times New Roman" panose="02020603050405020304" pitchFamily="18" charset="0"/>
              </a:rPr>
            </a:br>
            <a:r>
              <a:rPr kumimoji="0" lang="en-US" sz="3100" b="1" i="0" u="none" strike="noStrike" kern="1200" cap="none" spc="-5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" pitchFamily="18" charset="0"/>
                <a:cs typeface="Times New Roman" panose="02020603050405020304" pitchFamily="18" charset="0"/>
              </a:rPr>
              <a:t>HỒ CHÍ MINH</a:t>
            </a:r>
            <a:endParaRPr kumimoji="0" lang="en-US" sz="3100" b="1" i="0" u="none" strike="noStrike" kern="1200" cap="none" spc="-5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Times" pitchFamily="18" charset="0"/>
              <a:cs typeface="Times New Roman" panose="02020603050405020304" pitchFamily="18" charset="0"/>
            </a:endParaRPr>
          </a:p>
        </p:txBody>
      </p:sp>
      <p:pic>
        <p:nvPicPr>
          <p:cNvPr id="33802" name="Picture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2125" y="30163"/>
            <a:ext cx="1216025" cy="11922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52400" y="2362200"/>
            <a:ext cx="8839200" cy="3733800"/>
          </a:xfrm>
          <a:prstGeom prst="rect">
            <a:avLst/>
          </a:prstGeom>
          <a:noFill/>
          <a:ln>
            <a:noFill/>
          </a:ln>
        </p:spPr>
        <p:txBody>
          <a:bodyPr lIns="0" rIns="0"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Giáo dục v</a:t>
            </a: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thực h</a:t>
            </a: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đạo đức cách mạng, củng cố niềm tin khoa học gắn liền với trau dồi tình cảm cách mạng, bồi dưỡng lòng yêu nước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 hiểu sâu sắc v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diện về tư tưởng HCM, tin tưởng sự nghiệp các mạng của đất nước, nâng cao bản lĩnh chính trị, rèn luyện v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học tập theo tấm gương sáng của chủ tịch Hồ Chí Minh. </a:t>
            </a:r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buFontTx/>
              <a:buChar char="-"/>
            </a:pPr>
            <a:endParaRPr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4"/>
          <p:cNvSpPr txBox="1"/>
          <p:nvPr/>
        </p:nvSpPr>
        <p:spPr>
          <a:xfrm>
            <a:off x="533400" y="1303338"/>
            <a:ext cx="8267700" cy="1058863"/>
          </a:xfrm>
          <a:prstGeom prst="rect">
            <a:avLst/>
          </a:prstGeom>
        </p:spPr>
        <p:txBody>
          <a:bodyPr anchor="b"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sz="3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Ý NGHĨA CỦA VIỆC HỌC TẬP MÔN TƯ TƯỞNG HỒ CHÍ MINH</a:t>
            </a:r>
            <a:endParaRPr sz="4400" dirty="0">
              <a:solidFill>
                <a:srgbClr val="C0000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41988" name="Straight Connector 4"/>
          <p:cNvCxnSpPr/>
          <p:nvPr/>
        </p:nvCxnSpPr>
        <p:spPr>
          <a:xfrm>
            <a:off x="177800" y="1201738"/>
            <a:ext cx="8801100" cy="0"/>
          </a:xfrm>
          <a:prstGeom prst="line">
            <a:avLst/>
          </a:prstGeom>
          <a:ln w="19050" cap="flat" cmpd="sng">
            <a:solidFill>
              <a:srgbClr val="4472C4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" name="Rectangle 5"/>
          <p:cNvSpPr/>
          <p:nvPr/>
        </p:nvSpPr>
        <p:spPr>
          <a:xfrm>
            <a:off x="1951038" y="220663"/>
            <a:ext cx="34925" cy="800100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6085" y="152771"/>
            <a:ext cx="6992560" cy="104885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p>
            <a:pPr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1993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663" y="-1587"/>
            <a:ext cx="1216025" cy="11922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1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charRg st="0" end="1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36" end="3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charRg st="136" end="3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ectangle 2"/>
          <p:cNvSpPr txBox="1"/>
          <p:nvPr/>
        </p:nvSpPr>
        <p:spPr>
          <a:xfrm>
            <a:off x="0" y="2276475"/>
            <a:ext cx="8839200" cy="3886200"/>
          </a:xfrm>
          <a:prstGeom prst="rect">
            <a:avLst/>
          </a:prstGeom>
          <a:noFill/>
          <a:ln w="9525">
            <a:noFill/>
          </a:ln>
        </p:spPr>
        <p:txBody>
          <a:bodyPr lIns="0" rIns="0"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Xây dựng, rèn luyện phương pháp v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phong cách, tác phong của Hồ Chí Minh</a:t>
            </a:r>
            <a:endParaRPr lang="en-US" alt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những kiến thức v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kỹ năng v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việc tư duy, l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việc, ứng xử, sinh hoạt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Tư tưởng Hồ Chí Minh.</a:t>
            </a:r>
            <a:endParaRPr lang="en-US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Rèn luyện v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giáo dục phẩm chất cách mạng cho cán bộ, đảng viên, sinh viên v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to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dân. </a:t>
            </a:r>
            <a:endParaRPr lang="en-US" altLang="en-US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4"/>
          <p:cNvSpPr txBox="1"/>
          <p:nvPr/>
        </p:nvSpPr>
        <p:spPr>
          <a:xfrm>
            <a:off x="177800" y="1382713"/>
            <a:ext cx="8604250" cy="750888"/>
          </a:xfrm>
          <a:prstGeom prst="rect">
            <a:avLst/>
          </a:prstGeom>
        </p:spPr>
        <p:txBody>
          <a:bodyPr anchor="b"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Ý NGHĨA CỦA VIỆC HỌC TẬP MÔN TƯ TƯỞNG HỒ CHÍ MINH</a:t>
            </a:r>
            <a:endParaRPr sz="3000" dirty="0">
              <a:solidFill>
                <a:srgbClr val="C0000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43012" name="Straight Connector 4"/>
          <p:cNvCxnSpPr/>
          <p:nvPr/>
        </p:nvCxnSpPr>
        <p:spPr>
          <a:xfrm>
            <a:off x="177800" y="1201738"/>
            <a:ext cx="8801100" cy="0"/>
          </a:xfrm>
          <a:prstGeom prst="line">
            <a:avLst/>
          </a:prstGeom>
          <a:ln w="19050" cap="flat" cmpd="sng">
            <a:solidFill>
              <a:srgbClr val="4472C4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6" name="Rectangle 5"/>
          <p:cNvSpPr/>
          <p:nvPr/>
        </p:nvSpPr>
        <p:spPr>
          <a:xfrm>
            <a:off x="1951038" y="220663"/>
            <a:ext cx="34925" cy="800100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6085" y="152771"/>
            <a:ext cx="6992560" cy="104885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p>
            <a:pPr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3017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663" y="-1587"/>
            <a:ext cx="1216025" cy="11922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charRg st="0" end="5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59" end="2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charRg st="59" end="2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12" end="3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charRg st="212" end="30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342900" y="5624513"/>
            <a:ext cx="1600200" cy="274637"/>
          </a:xfrm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lvl="1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/>
            <a:fld id="{BB962C8B-B14F-4D97-AF65-F5344CB8AC3E}" type="datetime1">
              <a:rPr lang="en-US" altLang="en-US" sz="900" dirty="0">
                <a:solidFill>
                  <a:srgbClr val="898989"/>
                </a:solidFill>
              </a:rPr>
            </a:fld>
            <a:endParaRPr lang="en-US" altLang="en-US" sz="900" dirty="0">
              <a:solidFill>
                <a:srgbClr val="898989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77800" y="1201738"/>
            <a:ext cx="88011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951038" y="220663"/>
            <a:ext cx="34925" cy="8001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821" name="Slide Number Placeholder 9"/>
          <p:cNvSpPr txBox="1">
            <a:spLocks noGrp="1"/>
          </p:cNvSpPr>
          <p:nvPr>
            <p:ph type="sldNum" sz="quarter" idx="4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lvl="1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 algn="r"/>
            <a:fld id="{9A0DB2DC-4C9A-4742-B13C-FB6460FD3503}" type="slidenum">
              <a:rPr lang="en-US" altLang="en-US" sz="900" dirty="0">
                <a:solidFill>
                  <a:srgbClr val="898989"/>
                </a:solidFill>
              </a:rPr>
            </a:fld>
            <a:endParaRPr lang="en-US" altLang="en-US" sz="900" dirty="0">
              <a:solidFill>
                <a:srgbClr val="89898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39775" y="1758950"/>
            <a:ext cx="8404225" cy="911225"/>
          </a:xfrm>
        </p:spPr>
        <p:txBody>
          <a:bodyPr vert="horz" wrap="square" lIns="91440" tIns="45720" rIns="91440" bIns="45720" numCol="1" rtlCol="0" anchor="b" anchorCtr="0" compatLnSpc="1">
            <a:normAutofit fontScale="90000"/>
          </a:bodyPr>
          <a:lstStyle/>
          <a:p>
            <a:pPr marL="0" marR="0" lvl="0" indent="0" algn="ctr" defTabSz="6858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altLang="en-US" sz="2475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NỘI DUNG BÀI GIẢNG</a:t>
            </a:r>
            <a:br>
              <a:rPr kumimoji="0" lang="en-US" altLang="en-US" sz="2475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kumimoji="0" lang="en-US" sz="2025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pSp>
        <p:nvGrpSpPr>
          <p:cNvPr id="34823" name="Group 15"/>
          <p:cNvGrpSpPr/>
          <p:nvPr/>
        </p:nvGrpSpPr>
        <p:grpSpPr>
          <a:xfrm>
            <a:off x="982663" y="1758950"/>
            <a:ext cx="7532687" cy="2901950"/>
            <a:chOff x="899592" y="1340768"/>
            <a:chExt cx="7560840" cy="4752528"/>
          </a:xfrm>
        </p:grpSpPr>
        <p:graphicFrame>
          <p:nvGraphicFramePr>
            <p:cNvPr id="17" name="Diagram 16"/>
            <p:cNvGraphicFramePr/>
            <p:nvPr/>
          </p:nvGraphicFramePr>
          <p:xfrm>
            <a:off x="899592" y="1340768"/>
            <a:ext cx="7560840" cy="475252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" r:lo="rId2" r:qs="rId3" r:cs="rId4"/>
            </a:graphicData>
          </a:graphic>
        </p:graphicFrame>
        <p:sp>
          <p:nvSpPr>
            <p:cNvPr id="18" name="TextBox 17"/>
            <p:cNvSpPr txBox="1"/>
            <p:nvPr/>
          </p:nvSpPr>
          <p:spPr bwMode="auto">
            <a:xfrm>
              <a:off x="1128192" y="2348880"/>
              <a:ext cx="621744" cy="907687"/>
            </a:xfrm>
            <a:prstGeom prst="rect">
              <a:avLst/>
            </a:prstGeom>
          </p:spPr>
          <p:style>
            <a:lnRef idx="3">
              <a:schemeClr val="accent2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>
              <a:spAutoFit/>
            </a:bodyPr>
            <a:lstStyle/>
            <a:p>
              <a:pPr marR="0" algn="ctr" defTabSz="685800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3000" b="1" kern="1200" cap="none" spc="0" normalizeH="0" baseline="0" noProof="0" dirty="0">
                  <a:ln w="22225">
                    <a:solidFill>
                      <a:srgbClr val="BAAA12"/>
                    </a:solidFill>
                    <a:prstDash val="solid"/>
                  </a:ln>
                  <a:solidFill>
                    <a:srgbClr val="BAAA12">
                      <a:lumMod val="40000"/>
                      <a:lumOff val="60000"/>
                    </a:srgb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1.</a:t>
              </a:r>
              <a:endParaRPr kumimoji="0" lang="en-US" sz="3000" b="1" kern="1200" cap="none" spc="0" normalizeH="0" baseline="0" noProof="0" dirty="0">
                <a:ln w="22225">
                  <a:solidFill>
                    <a:srgbClr val="BAAA12"/>
                  </a:solidFill>
                  <a:prstDash val="solid"/>
                </a:ln>
                <a:solidFill>
                  <a:srgbClr val="BAAA12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1038373" y="4325562"/>
              <a:ext cx="953763" cy="83204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R="0" defTabSz="685800" eaLnBrk="1" fontAlgn="auto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700" b="1" kern="1200" cap="none" spc="0" normalizeH="0" baseline="0" noProof="0" dirty="0">
                  <a:ln w="22225">
                    <a:solidFill>
                      <a:srgbClr val="BAAA12"/>
                    </a:solidFill>
                    <a:prstDash val="solid"/>
                  </a:ln>
                  <a:solidFill>
                    <a:srgbClr val="BAAA12">
                      <a:lumMod val="40000"/>
                      <a:lumOff val="60000"/>
                    </a:srgb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2.</a:t>
              </a:r>
              <a:endParaRPr kumimoji="0" lang="en-US" sz="2700" b="1" kern="1200" cap="none" spc="0" normalizeH="0" baseline="0" noProof="0" dirty="0">
                <a:ln w="22225">
                  <a:solidFill>
                    <a:srgbClr val="BAAA12"/>
                  </a:solidFill>
                  <a:prstDash val="solid"/>
                </a:ln>
                <a:solidFill>
                  <a:srgbClr val="BAAA12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Oval 19"/>
          <p:cNvSpPr/>
          <p:nvPr/>
        </p:nvSpPr>
        <p:spPr>
          <a:xfrm>
            <a:off x="838200" y="4452938"/>
            <a:ext cx="992188" cy="868363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TextBox 20"/>
          <p:cNvSpPr txBox="1"/>
          <p:nvPr/>
        </p:nvSpPr>
        <p:spPr bwMode="auto">
          <a:xfrm>
            <a:off x="983176" y="4774561"/>
            <a:ext cx="658199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6858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700" b="1" kern="1200" cap="none" spc="0" normalizeH="0" baseline="0" noProof="0" dirty="0">
                <a:ln w="22225">
                  <a:solidFill>
                    <a:srgbClr val="BAAA12"/>
                  </a:solidFill>
                  <a:prstDash val="solid"/>
                </a:ln>
                <a:solidFill>
                  <a:srgbClr val="BAAA12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</a:t>
            </a:r>
            <a:endParaRPr kumimoji="0" lang="en-US" sz="2700" b="1" kern="1200" cap="none" spc="0" normalizeH="0" baseline="0" noProof="0" dirty="0">
              <a:ln w="22225">
                <a:solidFill>
                  <a:srgbClr val="BAAA12"/>
                </a:solidFill>
                <a:prstDash val="solid"/>
              </a:ln>
              <a:solidFill>
                <a:srgbClr val="BAAA12">
                  <a:lumMod val="40000"/>
                  <a:lumOff val="6000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34826" name="Group 22"/>
          <p:cNvGrpSpPr/>
          <p:nvPr/>
        </p:nvGrpSpPr>
        <p:grpSpPr>
          <a:xfrm>
            <a:off x="1887538" y="4516438"/>
            <a:ext cx="6627812" cy="804862"/>
            <a:chOff x="992435" y="2727938"/>
            <a:chExt cx="9505992" cy="1072203"/>
          </a:xfrm>
        </p:grpSpPr>
        <p:sp>
          <p:nvSpPr>
            <p:cNvPr id="24" name="Rectangle 23"/>
            <p:cNvSpPr/>
            <p:nvPr/>
          </p:nvSpPr>
          <p:spPr>
            <a:xfrm>
              <a:off x="1238339" y="2727938"/>
              <a:ext cx="9260088" cy="1019334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992435" y="2727938"/>
              <a:ext cx="9505992" cy="10722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808257" tIns="60960" rIns="60960" bIns="60960" spcCol="1270" anchor="ctr"/>
            <a:lstStyle>
              <a:lvl1pPr marL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457200" lvl="1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2pPr>
              <a:lvl3pPr marL="914400" lvl="2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3pPr>
              <a:lvl4pPr marL="1371600" lvl="3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4pPr>
              <a:lvl5pPr marL="1828800" lvl="4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5pPr>
            </a:lstStyle>
            <a:p>
              <a:pPr lvl="0" defTabSz="1066800" eaLnBrk="1" hangingPunct="1">
                <a:lnSpc>
                  <a:spcPct val="90000"/>
                </a:lnSpc>
                <a:spcAft>
                  <a:spcPct val="35000"/>
                </a:spcAft>
                <a:buNone/>
              </a:pPr>
              <a:r>
                <a:rPr lang="pt-BR" altLang="x-none" sz="3200" b="1" dirty="0">
                  <a:solidFill>
                    <a:srgbClr val="000000"/>
                  </a:solidFill>
                  <a:latin typeface="Times" pitchFamily="18" charset="0"/>
                  <a:cs typeface="Times" pitchFamily="18" charset="0"/>
                </a:rPr>
                <a:t>Phương pháp nghiên cứu</a:t>
              </a:r>
              <a:endParaRPr sz="3200" b="1" dirty="0">
                <a:solidFill>
                  <a:srgbClr val="44546A"/>
                </a:solidFill>
                <a:latin typeface="Times" pitchFamily="18" charset="0"/>
                <a:ea typeface="Times" pitchFamily="18" charset="0"/>
              </a:endParaRPr>
            </a:p>
          </p:txBody>
        </p:sp>
      </p:grpSp>
      <p:sp>
        <p:nvSpPr>
          <p:cNvPr id="22" name="Oval 21"/>
          <p:cNvSpPr/>
          <p:nvPr/>
        </p:nvSpPr>
        <p:spPr>
          <a:xfrm>
            <a:off x="725488" y="5624513"/>
            <a:ext cx="962025" cy="781050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TextBox 25"/>
          <p:cNvSpPr txBox="1"/>
          <p:nvPr/>
        </p:nvSpPr>
        <p:spPr bwMode="auto">
          <a:xfrm>
            <a:off x="858685" y="5761435"/>
            <a:ext cx="658199" cy="5078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68580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700" b="1" kern="1200" cap="none" spc="0" normalizeH="0" baseline="0" noProof="0" dirty="0">
                <a:ln w="22225">
                  <a:solidFill>
                    <a:srgbClr val="BAAA12"/>
                  </a:solidFill>
                  <a:prstDash val="solid"/>
                </a:ln>
                <a:solidFill>
                  <a:srgbClr val="BAAA12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4.</a:t>
            </a:r>
            <a:endParaRPr kumimoji="0" lang="en-US" sz="2700" b="1" kern="1200" cap="none" spc="0" normalizeH="0" baseline="0" noProof="0" dirty="0">
              <a:ln w="22225">
                <a:solidFill>
                  <a:srgbClr val="BAAA12"/>
                </a:solidFill>
                <a:prstDash val="solid"/>
              </a:ln>
              <a:solidFill>
                <a:srgbClr val="BAAA12">
                  <a:lumMod val="40000"/>
                  <a:lumOff val="6000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34829" name="Group 27"/>
          <p:cNvGrpSpPr/>
          <p:nvPr/>
        </p:nvGrpSpPr>
        <p:grpSpPr>
          <a:xfrm>
            <a:off x="1887538" y="5624513"/>
            <a:ext cx="6627812" cy="781050"/>
            <a:chOff x="992435" y="2727938"/>
            <a:chExt cx="9505992" cy="1357702"/>
          </a:xfrm>
        </p:grpSpPr>
        <p:sp>
          <p:nvSpPr>
            <p:cNvPr id="29" name="Rectangle 28"/>
            <p:cNvSpPr/>
            <p:nvPr/>
          </p:nvSpPr>
          <p:spPr>
            <a:xfrm>
              <a:off x="1238339" y="2727938"/>
              <a:ext cx="9260088" cy="135770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992435" y="2727938"/>
              <a:ext cx="9505992" cy="10431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808257" tIns="60960" rIns="60960" bIns="60960" spcCol="1270" anchor="ctr"/>
            <a:lstStyle>
              <a:lvl1pPr marL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457200" lvl="1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2pPr>
              <a:lvl3pPr marL="914400" lvl="2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3pPr>
              <a:lvl4pPr marL="1371600" lvl="3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4pPr>
              <a:lvl5pPr marL="1828800" lvl="4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5pPr>
            </a:lstStyle>
            <a:p>
              <a:pPr lvl="0" defTabSz="1066800" eaLnBrk="1" hangingPunct="1">
                <a:lnSpc>
                  <a:spcPct val="90000"/>
                </a:lnSpc>
                <a:spcAft>
                  <a:spcPct val="35000"/>
                </a:spcAft>
                <a:buNone/>
              </a:pPr>
              <a:r>
                <a:rPr lang="pt-BR" altLang="x-none" sz="3200" b="1" dirty="0">
                  <a:solidFill>
                    <a:srgbClr val="000000"/>
                  </a:solidFill>
                  <a:latin typeface="Times" pitchFamily="18" charset="0"/>
                  <a:cs typeface="Times" pitchFamily="18" charset="0"/>
                </a:rPr>
                <a:t>Ý nghĩa môn học</a:t>
              </a:r>
              <a:endParaRPr sz="3200" b="1" dirty="0">
                <a:solidFill>
                  <a:srgbClr val="44546A"/>
                </a:solidFill>
                <a:latin typeface="Times" pitchFamily="18" charset="0"/>
                <a:ea typeface="Times" pitchFamily="18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2016578" y="211488"/>
            <a:ext cx="6968036" cy="1213530"/>
          </a:xfrm>
          <a:prstGeom prst="rect">
            <a:avLst/>
          </a:prstGeom>
          <a:noFill/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lvl="1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4833" name="Pictur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900" y="60325"/>
            <a:ext cx="1216025" cy="11922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Title 4"/>
          <p:cNvSpPr txBox="1"/>
          <p:nvPr/>
        </p:nvSpPr>
        <p:spPr>
          <a:xfrm>
            <a:off x="457200" y="1211263"/>
            <a:ext cx="7543800" cy="762000"/>
          </a:xfrm>
          <a:prstGeom prst="rect">
            <a:avLst/>
          </a:prstGeom>
        </p:spPr>
        <p:txBody>
          <a:bodyPr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6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KHÁI NIỆM TƯ TƯỞNG HỒ CHÍ MINH</a:t>
            </a:r>
            <a:endParaRPr sz="4300" dirty="0">
              <a:solidFill>
                <a:srgbClr val="C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2133600"/>
            <a:ext cx="8763000" cy="3005138"/>
          </a:xfrm>
          <a:prstGeom prst="rect">
            <a:avLst/>
          </a:prstGeom>
        </p:spPr>
        <p:txBody>
          <a:bodyPr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“Tư tưởng l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một hệ thống những </a:t>
            </a:r>
            <a:r>
              <a:rPr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điểm 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diện v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sâu sắc về những </a:t>
            </a:r>
            <a:r>
              <a:rPr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 đề cơ bản của cách mạng Việt Nam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kết quả của sự vận dụng v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phát triển sáng tạo của chủ nghĩa Mác-Lênin v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điều kiện cụ thể của nước ta, kế thừa v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phát triển các giá trị truyền thống tốt đẹp của dân tộc, tiếp thu tinh hoa văn hóa nhân loại; l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sản tinh thần vô cùng to lớn v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quý giá của Đảng v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dân tộc ta, </a:t>
            </a:r>
            <a:r>
              <a:rPr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 mãi soi đường cho sự nghiệp cách mạng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nhân dân ta gi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thắng lợi”</a:t>
            </a:r>
            <a:endParaRPr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5844" name="Straight Connector 3"/>
          <p:cNvCxnSpPr/>
          <p:nvPr/>
        </p:nvCxnSpPr>
        <p:spPr>
          <a:xfrm>
            <a:off x="177800" y="1201738"/>
            <a:ext cx="8801100" cy="0"/>
          </a:xfrm>
          <a:prstGeom prst="line">
            <a:avLst/>
          </a:prstGeom>
          <a:ln w="19050" cap="flat" cmpd="sng">
            <a:solidFill>
              <a:srgbClr val="4472C4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" name="Rectangle 4"/>
          <p:cNvSpPr/>
          <p:nvPr/>
        </p:nvSpPr>
        <p:spPr>
          <a:xfrm>
            <a:off x="1951038" y="220663"/>
            <a:ext cx="34925" cy="800100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86085" y="152771"/>
            <a:ext cx="6992560" cy="104885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p>
            <a:pPr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5849" name="Picture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663" y="-1587"/>
            <a:ext cx="1216025" cy="11922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0" end="4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charRg st="0" end="4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5624513"/>
            <a:ext cx="1600200" cy="273844"/>
          </a:xfrm>
        </p:spPr>
        <p:txBody>
          <a:bodyPr/>
          <a:lstStyle/>
          <a:p>
            <a:fld id="{ED766DFD-0909-4074-B576-57675EF8B808}" type="datetime1">
              <a:rPr lang="en-US" sz="675" smtClean="0">
                <a:solidFill>
                  <a:prstClr val="black">
                    <a:tint val="75000"/>
                  </a:prstClr>
                </a:solidFill>
              </a:rPr>
            </a:fld>
            <a:endParaRPr lang="en-US" sz="675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46041" y="5487590"/>
            <a:ext cx="2171700" cy="273844"/>
          </a:xfrm>
        </p:spPr>
        <p:txBody>
          <a:bodyPr/>
          <a:lstStyle/>
          <a:p>
            <a:r>
              <a:rPr lang="vi-VN" sz="675" dirty="0">
                <a:solidFill>
                  <a:prstClr val="black">
                    <a:tint val="75000"/>
                  </a:prstClr>
                </a:solidFill>
              </a:rPr>
              <a:t>GIỚI THIỆU MÔN HỌC </a:t>
            </a:r>
            <a:endParaRPr lang="en-US" sz="675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42899" y="1618350"/>
            <a:ext cx="880110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888532" y="959644"/>
            <a:ext cx="34289" cy="800097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>
              <a:solidFill>
                <a:prstClr val="white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7D006-ABB2-49CA-8719-33DD1EDD3861}" type="slidenum">
              <a:rPr lang="en-US" sz="750" smtClean="0">
                <a:solidFill>
                  <a:prstClr val="black">
                    <a:tint val="75000"/>
                  </a:prstClr>
                </a:solidFill>
              </a:rPr>
            </a:fld>
            <a:endParaRPr lang="en-US" sz="75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14300" y="1588770"/>
            <a:ext cx="9029700" cy="3314065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Lý giải vì sao Tư tưởng Hồ Chí Minh gọi là hệ thống những quan điểm?</a:t>
            </a:r>
            <a:b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Trong nội dung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Tư tưởng Hồ Chí Minh đề cập đến vấn đề cơ bản của cách mạng Việt Nam. Đó là vấn đề gì?</a:t>
            </a:r>
            <a:b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Kể tên các giá trị truyền thống của người Việt Nam mà  Hồ Chí Minh đã tiếp thu?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08541" y="703781"/>
            <a:ext cx="6992560" cy="1048856"/>
          </a:xfrm>
          <a:prstGeom prst="rect">
            <a:avLst/>
          </a:prstGeom>
          <a:noFill/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5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sz="165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165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sz="165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lang="en-US" sz="165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5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1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52" y="609678"/>
            <a:ext cx="912018" cy="8941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4"/>
          <p:cNvSpPr txBox="1"/>
          <p:nvPr/>
        </p:nvSpPr>
        <p:spPr>
          <a:xfrm>
            <a:off x="514350" y="1447800"/>
            <a:ext cx="8115300" cy="609600"/>
          </a:xfrm>
          <a:prstGeom prst="rect">
            <a:avLst/>
          </a:prstGeom>
        </p:spPr>
        <p:txBody>
          <a:bodyPr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sz="33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ĐỐI TƯỢNG NGHIÊN CỨU MÔN HỌC</a:t>
            </a:r>
            <a:endParaRPr sz="480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61950" y="2438400"/>
            <a:ext cx="8420100" cy="2743200"/>
          </a:xfrm>
          <a:prstGeom prst="rect">
            <a:avLst/>
          </a:prstGeom>
        </p:spPr>
        <p:txBody>
          <a:bodyPr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Nghiên cứu hệ thống các </a:t>
            </a: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điểm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niệm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 luận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tư tưởng HCM về cách mạng VN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Nghiên cứu quá trình </a:t>
            </a:r>
            <a:r>
              <a:rPr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</a:t>
            </a: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 thực hóa 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tư tưởng của HCM trong quá trình phát triển của dân tộc.</a:t>
            </a:r>
            <a:endParaRPr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6868" name="Straight Connector 3"/>
          <p:cNvCxnSpPr/>
          <p:nvPr/>
        </p:nvCxnSpPr>
        <p:spPr>
          <a:xfrm>
            <a:off x="177800" y="1201738"/>
            <a:ext cx="8801100" cy="0"/>
          </a:xfrm>
          <a:prstGeom prst="line">
            <a:avLst/>
          </a:prstGeom>
          <a:ln w="19050" cap="flat" cmpd="sng">
            <a:solidFill>
              <a:srgbClr val="4472C4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" name="Rectangle 4"/>
          <p:cNvSpPr/>
          <p:nvPr/>
        </p:nvSpPr>
        <p:spPr>
          <a:xfrm>
            <a:off x="1951038" y="220663"/>
            <a:ext cx="34925" cy="800100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6085" y="152771"/>
            <a:ext cx="6992560" cy="104885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p>
            <a:pPr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6873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663" y="-1587"/>
            <a:ext cx="1216025" cy="11922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charRg st="0" end="9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91" end="1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charRg st="91" end="1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4"/>
          <p:cNvSpPr txBox="1"/>
          <p:nvPr/>
        </p:nvSpPr>
        <p:spPr>
          <a:xfrm>
            <a:off x="152400" y="1066800"/>
            <a:ext cx="7543800" cy="990600"/>
          </a:xfrm>
          <a:prstGeom prst="rect">
            <a:avLst/>
          </a:prstGeom>
        </p:spPr>
        <p:txBody>
          <a:bodyPr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sz="33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sz="3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PHƯƠNG PHÁP NGHIÊN CỨU</a:t>
            </a:r>
            <a:endParaRPr sz="4800" dirty="0">
              <a:solidFill>
                <a:srgbClr val="C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28600" y="2057400"/>
            <a:ext cx="8458200" cy="3429000"/>
          </a:xfrm>
          <a:prstGeom prst="rect">
            <a:avLst/>
          </a:prstGeom>
        </p:spPr>
        <p:txBody>
          <a:bodyPr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65125" lvl="0" indent="-255270" algn="just" defTabSz="914400" eaLnBrk="1" hangingPunct="1">
              <a:lnSpc>
                <a:spcPct val="120000"/>
              </a:lnSpc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Phương pháp luận của việc nghiên cứu tư tưởng HCM</a:t>
            </a:r>
            <a:endParaRPr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lnSpc>
                <a:spcPct val="120000"/>
              </a:lnSpc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Nghiên cứu tư tưởng HCM dựa trên cơ sở </a:t>
            </a:r>
            <a:r>
              <a:rPr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 giới quan, phương pháp luận của chủ nghĩa Mác-LêNin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những quan điểm có giá trị phương pháp luận của HCM.</a:t>
            </a:r>
            <a:endParaRPr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7892" name="Straight Connector 3"/>
          <p:cNvCxnSpPr/>
          <p:nvPr/>
        </p:nvCxnSpPr>
        <p:spPr>
          <a:xfrm>
            <a:off x="177800" y="1201738"/>
            <a:ext cx="8801100" cy="0"/>
          </a:xfrm>
          <a:prstGeom prst="line">
            <a:avLst/>
          </a:prstGeom>
          <a:ln w="19050" cap="flat" cmpd="sng">
            <a:solidFill>
              <a:srgbClr val="4472C4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" name="Rectangle 4"/>
          <p:cNvSpPr/>
          <p:nvPr/>
        </p:nvSpPr>
        <p:spPr>
          <a:xfrm>
            <a:off x="1951038" y="220663"/>
            <a:ext cx="34925" cy="800100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6085" y="152771"/>
            <a:ext cx="6992560" cy="104885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p>
            <a:pPr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7897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663" y="-1587"/>
            <a:ext cx="1216025" cy="11922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charRg st="0" end="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55" end="2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charRg st="55" end="2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Title 4"/>
          <p:cNvSpPr txBox="1"/>
          <p:nvPr/>
        </p:nvSpPr>
        <p:spPr>
          <a:xfrm>
            <a:off x="800100" y="1449388"/>
            <a:ext cx="7543800" cy="501650"/>
          </a:xfrm>
          <a:prstGeom prst="rect">
            <a:avLst/>
          </a:prstGeom>
        </p:spPr>
        <p:txBody>
          <a:bodyPr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sz="3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PHƯƠNG PHÁP NGHIÊN CỨU</a:t>
            </a:r>
            <a:endParaRPr sz="4800" dirty="0">
              <a:solidFill>
                <a:srgbClr val="C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349250" y="2070100"/>
            <a:ext cx="8443913" cy="4800600"/>
          </a:xfrm>
          <a:prstGeom prst="rect">
            <a:avLst/>
          </a:prstGeom>
          <a:noFill/>
          <a:ln>
            <a:noFill/>
          </a:ln>
        </p:spPr>
        <p:txBody>
          <a:bodyPr lIns="0" rIns="0"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Phương pháp luận của việc nghiên cứu tư tưởng HCM</a:t>
            </a:r>
            <a:endParaRPr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None/>
            </a:pPr>
            <a:r>
              <a:rPr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nguyên tắc PP luận trong nghiên cứu tư tưởng HCM:</a:t>
            </a:r>
            <a:endParaRPr sz="2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Char char="Ø"/>
            </a:pP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 nhất tính đảng v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tính khoa học</a:t>
            </a:r>
            <a:endParaRPr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Char char="Ø"/>
            </a:pP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 nhất lý luận v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thực tiễn</a:t>
            </a:r>
            <a:endParaRPr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Char char="Ø"/>
            </a:pP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điểm lịch sử cụ thể</a:t>
            </a:r>
            <a:endParaRPr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Char char="Ø"/>
            </a:pP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điểm to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diện v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hệ thống</a:t>
            </a:r>
            <a:endParaRPr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Char char="Ø"/>
            </a:pP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điểm kế thừa v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phát triển</a:t>
            </a:r>
            <a:endParaRPr sz="2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None/>
            </a:pPr>
            <a:endParaRPr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8916" name="Straight Connector 3"/>
          <p:cNvCxnSpPr/>
          <p:nvPr/>
        </p:nvCxnSpPr>
        <p:spPr>
          <a:xfrm>
            <a:off x="177800" y="1201738"/>
            <a:ext cx="8801100" cy="0"/>
          </a:xfrm>
          <a:prstGeom prst="line">
            <a:avLst/>
          </a:prstGeom>
          <a:ln w="19050" cap="flat" cmpd="sng">
            <a:solidFill>
              <a:srgbClr val="4472C4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" name="Rectangle 4"/>
          <p:cNvSpPr/>
          <p:nvPr/>
        </p:nvSpPr>
        <p:spPr>
          <a:xfrm>
            <a:off x="1951038" y="220663"/>
            <a:ext cx="34925" cy="800100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6085" y="152771"/>
            <a:ext cx="6992560" cy="104885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p>
            <a:pPr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8921" name="Picture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663" y="-1587"/>
            <a:ext cx="1216025" cy="11922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54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charRg st="54" end="1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08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charRg st="108" end="1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46" end="1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charRg st="146" end="17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78" end="2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charRg st="178" end="20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203" end="2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charRg st="203" end="2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235" end="2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charRg st="235" end="2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38150" y="1828800"/>
            <a:ext cx="8267700" cy="3657600"/>
          </a:xfrm>
          <a:prstGeom prst="rect">
            <a:avLst/>
          </a:prstGeom>
          <a:noFill/>
          <a:ln>
            <a:noFill/>
          </a:ln>
        </p:spPr>
        <p:txBody>
          <a:bodyPr lIns="0" rIns="0"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65125" lvl="0" indent="-255270" algn="just" defTabSz="914400" eaLnBrk="1" hangingPunct="1">
              <a:lnSpc>
                <a:spcPct val="120000"/>
              </a:lnSpc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Một số phương pháp cụ thể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lnSpc>
                <a:spcPct val="120000"/>
              </a:lnSpc>
              <a:spcAft>
                <a:spcPct val="20000"/>
              </a:spcAft>
              <a:buFontTx/>
              <a:buChar char="-"/>
            </a:pP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</a:t>
            </a: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</a:t>
            </a: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phương pháp </a:t>
            </a: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 sử</a:t>
            </a: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sự kết hợp cả 2 phương pháp.</a:t>
            </a:r>
            <a:endParaRPr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lnSpc>
                <a:spcPct val="120000"/>
              </a:lnSpc>
              <a:spcAft>
                <a:spcPct val="20000"/>
              </a:spcAft>
              <a:buFontTx/>
              <a:buChar char="-"/>
            </a:pP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phân tích kết hợp với nghiên cứu thực tiễn.</a:t>
            </a:r>
            <a:endParaRPr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lnSpc>
                <a:spcPct val="120000"/>
              </a:lnSpc>
              <a:spcAft>
                <a:spcPct val="20000"/>
              </a:spcAft>
              <a:buFontTx/>
              <a:buChar char="-"/>
            </a:pP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chuyên ng</a:t>
            </a: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nh, liên ng</a:t>
            </a: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nh.</a:t>
            </a:r>
            <a:endParaRPr sz="32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itle 4"/>
          <p:cNvSpPr txBox="1"/>
          <p:nvPr/>
        </p:nvSpPr>
        <p:spPr>
          <a:xfrm>
            <a:off x="36513" y="1327150"/>
            <a:ext cx="7543800" cy="501650"/>
          </a:xfrm>
          <a:prstGeom prst="rect">
            <a:avLst/>
          </a:prstGeom>
        </p:spPr>
        <p:txBody>
          <a:bodyPr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sz="33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PHƯƠNG PHÁP NGHIÊN CỨU</a:t>
            </a:r>
            <a:endParaRPr sz="4800" dirty="0">
              <a:solidFill>
                <a:srgbClr val="C00000"/>
              </a:solidFill>
              <a:latin typeface="Calibri Light" panose="020F0302020204030204" pitchFamily="34" charset="0"/>
            </a:endParaRPr>
          </a:p>
        </p:txBody>
      </p:sp>
      <p:cxnSp>
        <p:nvCxnSpPr>
          <p:cNvPr id="39940" name="Straight Connector 5"/>
          <p:cNvCxnSpPr/>
          <p:nvPr/>
        </p:nvCxnSpPr>
        <p:spPr>
          <a:xfrm>
            <a:off x="177800" y="1201738"/>
            <a:ext cx="8801100" cy="0"/>
          </a:xfrm>
          <a:prstGeom prst="line">
            <a:avLst/>
          </a:prstGeom>
          <a:ln w="19050" cap="flat" cmpd="sng">
            <a:solidFill>
              <a:srgbClr val="4472C4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" name="Rectangle 6"/>
          <p:cNvSpPr/>
          <p:nvPr/>
        </p:nvSpPr>
        <p:spPr>
          <a:xfrm>
            <a:off x="1951038" y="220663"/>
            <a:ext cx="34925" cy="800100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6085" y="152771"/>
            <a:ext cx="6992560" cy="104885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p>
            <a:pPr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9945" name="Picture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663" y="-1587"/>
            <a:ext cx="1216025" cy="11922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0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charRg st="30" end="1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01" end="1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charRg st="101" end="15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57" end="1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charRg st="157" end="1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4"/>
          <p:cNvSpPr txBox="1"/>
          <p:nvPr/>
        </p:nvSpPr>
        <p:spPr>
          <a:xfrm>
            <a:off x="571500" y="1219200"/>
            <a:ext cx="8267700" cy="1058863"/>
          </a:xfrm>
          <a:prstGeom prst="rect">
            <a:avLst/>
          </a:prstGeom>
        </p:spPr>
        <p:txBody>
          <a:bodyPr anchor="b"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sz="3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Ý NGHĨA CỦA VIỆC HỌC TẬP MÔN TƯ TƯỞNG HỒ CHÍ MINH</a:t>
            </a:r>
            <a:endParaRPr sz="4400" dirty="0">
              <a:solidFill>
                <a:srgbClr val="C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2514600"/>
            <a:ext cx="8839200" cy="4114800"/>
          </a:xfrm>
          <a:prstGeom prst="rect">
            <a:avLst/>
          </a:prstGeom>
          <a:noFill/>
          <a:ln>
            <a:noFill/>
          </a:ln>
        </p:spPr>
        <p:txBody>
          <a:bodyPr lIns="0" rIns="0"/>
          <a:lstStyle>
            <a:lvl1pPr marL="90805" indent="-90805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38290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567055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74930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932180" indent="-18288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65125" lvl="0" indent="-255270" algn="just" defTabSz="914400" eaLnBrk="1" hangingPunct="1">
              <a:spcAft>
                <a:spcPct val="20000"/>
              </a:spcAft>
              <a:buFont typeface="Wingdings" panose="05000000000000000000" pitchFamily="2" charset="2"/>
              <a:buNone/>
            </a:pPr>
            <a:r>
              <a:rPr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Góp phần nâng cao năng lực tư duy lý luận</a:t>
            </a: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Tx/>
              <a:buChar char="-"/>
            </a:pP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 cao nhận thức về vai trò, vị trí của tư tưởng Hồ Chí Minh đối với CMVN.</a:t>
            </a:r>
            <a:endParaRPr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FontTx/>
              <a:buChar char="-"/>
            </a:pPr>
            <a:r>
              <a:rPr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 dưỡng, củng cố cho SV lập trường, quan điểm CM: kiên định mục tiêu độc lập dân tộc gắn liền với CNXH; bảo vệ chủ nghĩa Mác-Lênin, tư tưởng HCM trước mọi quan điểm sai trái.</a:t>
            </a:r>
            <a:endParaRPr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lvl="0" indent="-255270" algn="just" defTabSz="914400" eaLnBrk="1" hangingPunct="1">
              <a:spcAft>
                <a:spcPct val="20000"/>
              </a:spcAft>
              <a:buNone/>
            </a:pP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0964" name="Straight Connector 3"/>
          <p:cNvCxnSpPr/>
          <p:nvPr/>
        </p:nvCxnSpPr>
        <p:spPr>
          <a:xfrm>
            <a:off x="177800" y="1201738"/>
            <a:ext cx="8801100" cy="0"/>
          </a:xfrm>
          <a:prstGeom prst="line">
            <a:avLst/>
          </a:prstGeom>
          <a:ln w="19050" cap="flat" cmpd="sng">
            <a:solidFill>
              <a:srgbClr val="4472C4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" name="Rectangle 4"/>
          <p:cNvSpPr/>
          <p:nvPr/>
        </p:nvSpPr>
        <p:spPr>
          <a:xfrm>
            <a:off x="1951038" y="220663"/>
            <a:ext cx="34925" cy="800100"/>
          </a:xfrm>
          <a:prstGeom prst="rect">
            <a:avLst/>
          </a:prstGeom>
          <a:solidFill>
            <a:srgbClr val="4472C4"/>
          </a:solidFill>
          <a:ln w="12700" cap="flat" cmpd="sng" algn="ctr">
            <a:solidFill>
              <a:srgbClr val="0070C0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6085" y="152771"/>
            <a:ext cx="6992560" cy="104885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p>
            <a:pPr algn="ctr" defTabSz="685800" eaLnBrk="1" hangingPunct="1">
              <a:buNone/>
            </a:pP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ĐẠI HỌC CÔNG TH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ƠNG TP.H</a:t>
            </a:r>
            <a:r>
              <a:rPr lang="vi-VN" altLang="x-none"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Ồ CHÍ MINH</a:t>
            </a:r>
            <a:r>
              <a:rPr sz="1600" b="1" dirty="0">
                <a:solidFill>
                  <a:srgbClr val="0070C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1600" b="1" dirty="0">
              <a:solidFill>
                <a:srgbClr val="0070C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5800" eaLnBrk="1" hangingPunct="1">
              <a:buNone/>
            </a:pPr>
            <a:endParaRPr sz="21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0969" name="Picture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663" y="-1587"/>
            <a:ext cx="1216025" cy="119221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0" end="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charRg st="0" end="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7" end="1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charRg st="47" end="1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24" end="3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charRg st="124" end="3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01" end="3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charRg st="301" end="30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3478</Words>
  <Application>WPS Presentation</Application>
  <PresentationFormat/>
  <Paragraphs>118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SimSun</vt:lpstr>
      <vt:lpstr>Wingdings</vt:lpstr>
      <vt:lpstr>Calibri</vt:lpstr>
      <vt:lpstr>Calibri Light</vt:lpstr>
      <vt:lpstr>Calibri</vt:lpstr>
      <vt:lpstr>Times New Roman</vt:lpstr>
      <vt:lpstr>Times</vt:lpstr>
      <vt:lpstr>Tahoma</vt:lpstr>
      <vt:lpstr>Microsoft YaHei</vt:lpstr>
      <vt:lpstr>Arial Unicode MS</vt:lpstr>
      <vt:lpstr>Retrospect</vt:lpstr>
      <vt:lpstr>Office Theme</vt:lpstr>
      <vt:lpstr>1_Office Theme</vt:lpstr>
      <vt:lpstr>PowerPoint 演示文稿</vt:lpstr>
      <vt:lpstr> NỘI DUNG BÀI GIẢNG </vt:lpstr>
      <vt:lpstr>PowerPoint 演示文稿</vt:lpstr>
      <vt:lpstr>3. CHUẨN ĐẦU RA MÔN HỌC (TT) - Trình bày nội dung cơ bản Tư tưởng Hồ Chí Minh về Đảng Cộng sản Việt Nam và Nhà nước của dân, do dân, vì dân;  - Trình bày nội dung cơ bản Tư tưởng Hồ Chí Minh về vấn đề đoàn kết dân tộc, đoàn kết quốc tế;  - Trình bày và vận dung Tư tưởng Hồ Chí Minh về vấn đề văn hóa, đạo đức, lối sống vào cuộc sống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tu trinh nguyen</cp:lastModifiedBy>
  <cp:revision>7</cp:revision>
  <dcterms:created xsi:type="dcterms:W3CDTF">2010-08-24T00:32:00Z</dcterms:created>
  <dcterms:modified xsi:type="dcterms:W3CDTF">2025-08-23T07:17:00Z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DB4ECB4870A441BAB247FE6FB94FB12A_13</vt:lpwstr>
  </property>
  <property fmtid="{D5CDD505-2E9C-101B-9397-08002B2CF9AE}" pid="3" name="KSOProductBuildVer">
    <vt:lpwstr>1033-12.2.0.22222</vt:lpwstr>
  </property>
</Properties>
</file>