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395" r:id="rId3"/>
    <p:sldId id="258" r:id="rId4"/>
    <p:sldId id="259" r:id="rId5"/>
    <p:sldId id="319" r:id="rId6"/>
    <p:sldId id="274" r:id="rId8"/>
    <p:sldId id="320" r:id="rId9"/>
    <p:sldId id="281" r:id="rId10"/>
    <p:sldId id="308" r:id="rId11"/>
    <p:sldId id="283" r:id="rId12"/>
    <p:sldId id="285" r:id="rId13"/>
    <p:sldId id="287" r:id="rId14"/>
    <p:sldId id="317" r:id="rId15"/>
    <p:sldId id="356" r:id="rId16"/>
    <p:sldId id="291" r:id="rId17"/>
    <p:sldId id="314" r:id="rId18"/>
    <p:sldId id="295" r:id="rId19"/>
    <p:sldId id="303" r:id="rId20"/>
    <p:sldId id="304" r:id="rId21"/>
    <p:sldId id="306" r:id="rId22"/>
    <p:sldId id="313" r:id="rId23"/>
    <p:sldId id="321" r:id="rId24"/>
    <p:sldId id="358" r:id="rId25"/>
    <p:sldId id="323" r:id="rId26"/>
    <p:sldId id="392" r:id="rId27"/>
    <p:sldId id="364" r:id="rId28"/>
    <p:sldId id="394" r:id="rId29"/>
    <p:sldId id="368" r:id="rId30"/>
    <p:sldId id="325" r:id="rId31"/>
    <p:sldId id="326" r:id="rId32"/>
    <p:sldId id="369" r:id="rId33"/>
    <p:sldId id="371" r:id="rId34"/>
    <p:sldId id="372" r:id="rId35"/>
    <p:sldId id="374" r:id="rId36"/>
    <p:sldId id="375" r:id="rId37"/>
    <p:sldId id="376" r:id="rId38"/>
    <p:sldId id="333" r:id="rId39"/>
    <p:sldId id="334" r:id="rId40"/>
    <p:sldId id="339" r:id="rId41"/>
    <p:sldId id="341" r:id="rId42"/>
    <p:sldId id="342" r:id="rId43"/>
    <p:sldId id="387" r:id="rId44"/>
    <p:sldId id="388" r:id="rId45"/>
    <p:sldId id="389" r:id="rId46"/>
  </p:sldIdLst>
  <p:sldSz cx="12192000" cy="6858000"/>
  <p:notesSz cx="6858000" cy="9144000"/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2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B3F0AE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00"/>
    <p:restoredTop sz="98117"/>
  </p:normalViewPr>
  <p:slideViewPr>
    <p:cSldViewPr snapToGrid="0" showGuides="1">
      <p:cViewPr varScale="1">
        <p:scale>
          <a:sx n="68" d="100"/>
          <a:sy n="68" d="100"/>
        </p:scale>
        <p:origin x="616" y="48"/>
      </p:cViewPr>
      <p:guideLst>
        <p:guide orient="horz" pos="2160"/>
        <p:guide pos="382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9" Type="http://schemas.openxmlformats.org/officeDocument/2006/relationships/tableStyles" Target="tableStyles.xml"/><Relationship Id="rId48" Type="http://schemas.openxmlformats.org/officeDocument/2006/relationships/viewProps" Target="viewProps.xml"/><Relationship Id="rId47" Type="http://schemas.openxmlformats.org/officeDocument/2006/relationships/presProps" Target="presProps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4DD34D-39FA-47C2-84B1-4AC6CCC2CADB}" type="doc">
      <dgm:prSet loTypeId="urn:microsoft.com/office/officeart/2005/8/layout/target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05CC9B7-4DC8-4032-A2CF-0674823A006E}">
      <dgm:prSet phldrT="[Text]" custT="1"/>
      <dgm:spPr>
        <a:solidFill>
          <a:srgbClr val="00B0F0"/>
        </a:solidFill>
      </dgm:spPr>
      <dgm:t>
        <a:bodyPr/>
        <a:lstStyle/>
        <a:p>
          <a:r>
            <a: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Sự chuyển biến mạnh mẽ </a:t>
          </a:r>
        </a:p>
        <a:p>
          <a:r>
            <a: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của chủ nghĩa tư bản</a:t>
          </a:r>
          <a:endParaRPr lang="en-US" sz="3600" b="1" dirty="0"/>
        </a:p>
      </dgm:t>
    </dgm:pt>
    <dgm:pt modelId="{A9695761-5DBC-46AE-8EFA-F25499EBAA52}" cxnId="{9F972FBD-CB4E-4AA6-96C0-325EAECA4001}" type="parTrans">
      <dgm:prSet/>
      <dgm:spPr/>
      <dgm:t>
        <a:bodyPr/>
        <a:lstStyle/>
        <a:p>
          <a:endParaRPr lang="en-US"/>
        </a:p>
      </dgm:t>
    </dgm:pt>
    <dgm:pt modelId="{B83FB9F0-ED8E-4AEF-A8D5-DB1E83E749FD}" cxnId="{9F972FBD-CB4E-4AA6-96C0-325EAECA4001}" type="sibTrans">
      <dgm:prSet/>
      <dgm:spPr/>
      <dgm:t>
        <a:bodyPr/>
        <a:lstStyle/>
        <a:p>
          <a:endParaRPr lang="en-US"/>
        </a:p>
      </dgm:t>
    </dgm:pt>
    <dgm:pt modelId="{8BCDD336-B5F2-4665-A7BA-DA30835D2209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Ảnh hưởng của chủ nghĩa</a:t>
          </a:r>
        </a:p>
        <a:p>
          <a:r>
            <a: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Mác – </a:t>
          </a:r>
          <a:r>
            <a:rPr lang="en-US" sz="36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Lênin</a:t>
          </a:r>
          <a:endParaRPr lang="en-US" sz="3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4281BA-EFDB-435C-89F2-EF31042B4DC6}" cxnId="{510D7800-A8A9-4BA7-8D7B-509B0291CD02}" type="parTrans">
      <dgm:prSet/>
      <dgm:spPr/>
      <dgm:t>
        <a:bodyPr/>
        <a:lstStyle/>
        <a:p>
          <a:endParaRPr lang="en-US"/>
        </a:p>
      </dgm:t>
    </dgm:pt>
    <dgm:pt modelId="{E4979CAC-F6A2-4F2B-8424-C20050980AB7}" cxnId="{510D7800-A8A9-4BA7-8D7B-509B0291CD02}" type="sibTrans">
      <dgm:prSet/>
      <dgm:spPr/>
      <dgm:t>
        <a:bodyPr/>
        <a:lstStyle/>
        <a:p>
          <a:endParaRPr lang="en-US"/>
        </a:p>
      </dgm:t>
    </dgm:pt>
    <dgm:pt modelId="{55C43C44-47E6-444B-96E5-FCFA3C6ABF19}">
      <dgm:prSet phldrT="[Text]" custT="1"/>
      <dgm:spPr>
        <a:solidFill>
          <a:srgbClr val="FFFF00"/>
        </a:solidFill>
      </dgm:spPr>
      <dgm:t>
        <a:bodyPr/>
        <a:lstStyle/>
        <a:p>
          <a:r>
            <a: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Tác động của Cách mạng </a:t>
          </a:r>
        </a:p>
        <a:p>
          <a:r>
            <a: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Tháng Mười Nga</a:t>
          </a:r>
        </a:p>
        <a:p>
          <a:r>
            <a: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và Quốc tế cộng sản</a:t>
          </a:r>
        </a:p>
      </dgm:t>
    </dgm:pt>
    <dgm:pt modelId="{24436273-DC1F-4A17-9EDE-013993C18C43}" cxnId="{B8BDA982-0E8E-4A69-AC7C-7AB2DF609D29}" type="parTrans">
      <dgm:prSet/>
      <dgm:spPr/>
      <dgm:t>
        <a:bodyPr/>
        <a:lstStyle/>
        <a:p>
          <a:endParaRPr lang="en-US"/>
        </a:p>
      </dgm:t>
    </dgm:pt>
    <dgm:pt modelId="{345CDDEF-ECC0-46C0-8A90-6892A7126CF6}" cxnId="{B8BDA982-0E8E-4A69-AC7C-7AB2DF609D29}" type="sibTrans">
      <dgm:prSet/>
      <dgm:spPr/>
      <dgm:t>
        <a:bodyPr/>
        <a:lstStyle/>
        <a:p>
          <a:endParaRPr lang="en-US"/>
        </a:p>
      </dgm:t>
    </dgm:pt>
    <dgm:pt modelId="{24F33655-683F-4868-B112-A3F71A1BC06E}" type="pres">
      <dgm:prSet presAssocID="{764DD34D-39FA-47C2-84B1-4AC6CCC2CAD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C1E6031-A31B-47D4-9751-512DBCC9EACA}" type="pres">
      <dgm:prSet presAssocID="{005CC9B7-4DC8-4032-A2CF-0674823A006E}" presName="circle1" presStyleLbl="node1" presStyleIdx="0" presStyleCnt="3" custScaleX="60358" custScaleY="93312" custLinFactNeighborX="2048" custLinFactNeighborY="11608"/>
      <dgm:spPr/>
    </dgm:pt>
    <dgm:pt modelId="{91F05453-0B54-4DE0-9C47-7DC4C50F660F}" type="pres">
      <dgm:prSet presAssocID="{005CC9B7-4DC8-4032-A2CF-0674823A006E}" presName="space" presStyleCnt="0"/>
      <dgm:spPr/>
    </dgm:pt>
    <dgm:pt modelId="{5BAC3CD8-9AB6-44A3-B337-CE06980FB5D0}" type="pres">
      <dgm:prSet presAssocID="{005CC9B7-4DC8-4032-A2CF-0674823A006E}" presName="rect1" presStyleLbl="alignAcc1" presStyleIdx="0" presStyleCnt="3" custScaleX="114887" custLinFactNeighborX="-4575" custLinFactNeighborY="-4645"/>
      <dgm:spPr/>
      <dgm:t>
        <a:bodyPr/>
        <a:lstStyle/>
        <a:p>
          <a:endParaRPr lang="en-US"/>
        </a:p>
      </dgm:t>
    </dgm:pt>
    <dgm:pt modelId="{6AC7133D-2306-487C-99C2-B31D8C2E1D84}" type="pres">
      <dgm:prSet presAssocID="{8BCDD336-B5F2-4665-A7BA-DA30835D2209}" presName="vertSpace2" presStyleLbl="node1" presStyleIdx="0" presStyleCnt="3"/>
      <dgm:spPr/>
    </dgm:pt>
    <dgm:pt modelId="{F2B53FF5-9B6E-4226-AE6C-17B4569585EC}" type="pres">
      <dgm:prSet presAssocID="{8BCDD336-B5F2-4665-A7BA-DA30835D2209}" presName="circle2" presStyleLbl="node1" presStyleIdx="1" presStyleCnt="3" custScaleX="59624" custScaleY="92972" custLinFactNeighborX="-8852" custLinFactNeighborY="11556"/>
      <dgm:spPr/>
    </dgm:pt>
    <dgm:pt modelId="{75BCBD65-050A-4A52-A764-A8805A6131E9}" type="pres">
      <dgm:prSet presAssocID="{8BCDD336-B5F2-4665-A7BA-DA30835D2209}" presName="rect2" presStyleLbl="alignAcc1" presStyleIdx="1" presStyleCnt="3" custScaleX="114380" custScaleY="96614" custLinFactNeighborX="-4437" custLinFactNeighborY="-6653"/>
      <dgm:spPr/>
      <dgm:t>
        <a:bodyPr/>
        <a:lstStyle/>
        <a:p>
          <a:endParaRPr lang="en-US"/>
        </a:p>
      </dgm:t>
    </dgm:pt>
    <dgm:pt modelId="{2E88DB80-B572-4943-9D83-4B989E2A404B}" type="pres">
      <dgm:prSet presAssocID="{55C43C44-47E6-444B-96E5-FCFA3C6ABF19}" presName="vertSpace3" presStyleLbl="node1" presStyleIdx="1" presStyleCnt="3"/>
      <dgm:spPr/>
    </dgm:pt>
    <dgm:pt modelId="{3F21CEDC-03BC-457D-AB62-C47EBA8A9400}" type="pres">
      <dgm:prSet presAssocID="{55C43C44-47E6-444B-96E5-FCFA3C6ABF19}" presName="circle3" presStyleLbl="node1" presStyleIdx="2" presStyleCnt="3" custScaleX="61890" custScaleY="100467" custLinFactNeighborX="-44271" custLinFactNeighborY="7586"/>
      <dgm:spPr/>
    </dgm:pt>
    <dgm:pt modelId="{3AB36C92-B8C7-476B-B4C6-456E5B50C09B}" type="pres">
      <dgm:prSet presAssocID="{55C43C44-47E6-444B-96E5-FCFA3C6ABF19}" presName="rect3" presStyleLbl="alignAcc1" presStyleIdx="2" presStyleCnt="3" custScaleX="114221" custScaleY="103340" custLinFactNeighborX="-4297" custLinFactNeighborY="-9863"/>
      <dgm:spPr/>
      <dgm:t>
        <a:bodyPr/>
        <a:lstStyle/>
        <a:p>
          <a:endParaRPr lang="en-US"/>
        </a:p>
      </dgm:t>
    </dgm:pt>
    <dgm:pt modelId="{B9725604-D29F-49C6-949B-78A84D9260CB}" type="pres">
      <dgm:prSet presAssocID="{005CC9B7-4DC8-4032-A2CF-0674823A006E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F2F92E-179C-4B9B-9F31-3FB9B8EDF44C}" type="pres">
      <dgm:prSet presAssocID="{8BCDD336-B5F2-4665-A7BA-DA30835D2209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42FE31-7B22-44DE-85A6-986D88EC1D0F}" type="pres">
      <dgm:prSet presAssocID="{55C43C44-47E6-444B-96E5-FCFA3C6ABF19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4804B0D-733C-4510-A818-B53B7FBC82CD}" type="presOf" srcId="{55C43C44-47E6-444B-96E5-FCFA3C6ABF19}" destId="{E242FE31-7B22-44DE-85A6-986D88EC1D0F}" srcOrd="1" destOrd="0" presId="urn:microsoft.com/office/officeart/2005/8/layout/target3"/>
    <dgm:cxn modelId="{9D010492-0B2C-4AC5-8F5B-4E2E4279E229}" type="presOf" srcId="{005CC9B7-4DC8-4032-A2CF-0674823A006E}" destId="{B9725604-D29F-49C6-949B-78A84D9260CB}" srcOrd="1" destOrd="0" presId="urn:microsoft.com/office/officeart/2005/8/layout/target3"/>
    <dgm:cxn modelId="{DC440887-8056-45F6-A6FC-AFFE52CE9568}" type="presOf" srcId="{8BCDD336-B5F2-4665-A7BA-DA30835D2209}" destId="{92F2F92E-179C-4B9B-9F31-3FB9B8EDF44C}" srcOrd="1" destOrd="0" presId="urn:microsoft.com/office/officeart/2005/8/layout/target3"/>
    <dgm:cxn modelId="{B8BDA982-0E8E-4A69-AC7C-7AB2DF609D29}" srcId="{764DD34D-39FA-47C2-84B1-4AC6CCC2CADB}" destId="{55C43C44-47E6-444B-96E5-FCFA3C6ABF19}" srcOrd="2" destOrd="0" parTransId="{24436273-DC1F-4A17-9EDE-013993C18C43}" sibTransId="{345CDDEF-ECC0-46C0-8A90-6892A7126CF6}"/>
    <dgm:cxn modelId="{510D7800-A8A9-4BA7-8D7B-509B0291CD02}" srcId="{764DD34D-39FA-47C2-84B1-4AC6CCC2CADB}" destId="{8BCDD336-B5F2-4665-A7BA-DA30835D2209}" srcOrd="1" destOrd="0" parTransId="{D94281BA-EFDB-435C-89F2-EF31042B4DC6}" sibTransId="{E4979CAC-F6A2-4F2B-8424-C20050980AB7}"/>
    <dgm:cxn modelId="{9F972FBD-CB4E-4AA6-96C0-325EAECA4001}" srcId="{764DD34D-39FA-47C2-84B1-4AC6CCC2CADB}" destId="{005CC9B7-4DC8-4032-A2CF-0674823A006E}" srcOrd="0" destOrd="0" parTransId="{A9695761-5DBC-46AE-8EFA-F25499EBAA52}" sibTransId="{B83FB9F0-ED8E-4AEF-A8D5-DB1E83E749FD}"/>
    <dgm:cxn modelId="{EFE780C8-2EFA-4157-B9FA-2BD1BB93CD44}" type="presOf" srcId="{005CC9B7-4DC8-4032-A2CF-0674823A006E}" destId="{5BAC3CD8-9AB6-44A3-B337-CE06980FB5D0}" srcOrd="0" destOrd="0" presId="urn:microsoft.com/office/officeart/2005/8/layout/target3"/>
    <dgm:cxn modelId="{F4E75D59-2A78-4856-B8D9-B0877382CE16}" type="presOf" srcId="{55C43C44-47E6-444B-96E5-FCFA3C6ABF19}" destId="{3AB36C92-B8C7-476B-B4C6-456E5B50C09B}" srcOrd="0" destOrd="0" presId="urn:microsoft.com/office/officeart/2005/8/layout/target3"/>
    <dgm:cxn modelId="{9168644E-3FB6-41FC-B602-EEEA44BB7FAE}" type="presOf" srcId="{8BCDD336-B5F2-4665-A7BA-DA30835D2209}" destId="{75BCBD65-050A-4A52-A764-A8805A6131E9}" srcOrd="0" destOrd="0" presId="urn:microsoft.com/office/officeart/2005/8/layout/target3"/>
    <dgm:cxn modelId="{37E09E4A-FA5D-4907-83C6-661BB6D48A40}" type="presOf" srcId="{764DD34D-39FA-47C2-84B1-4AC6CCC2CADB}" destId="{24F33655-683F-4868-B112-A3F71A1BC06E}" srcOrd="0" destOrd="0" presId="urn:microsoft.com/office/officeart/2005/8/layout/target3"/>
    <dgm:cxn modelId="{9C7B6229-719E-4711-8346-874861ABFEDD}" type="presParOf" srcId="{24F33655-683F-4868-B112-A3F71A1BC06E}" destId="{9C1E6031-A31B-47D4-9751-512DBCC9EACA}" srcOrd="0" destOrd="0" presId="urn:microsoft.com/office/officeart/2005/8/layout/target3"/>
    <dgm:cxn modelId="{3F4D30F9-94CE-4CDD-A0D5-9D9B4AE42370}" type="presParOf" srcId="{24F33655-683F-4868-B112-A3F71A1BC06E}" destId="{91F05453-0B54-4DE0-9C47-7DC4C50F660F}" srcOrd="1" destOrd="0" presId="urn:microsoft.com/office/officeart/2005/8/layout/target3"/>
    <dgm:cxn modelId="{A2BCD180-29F7-4BAC-A478-C7A252A4BE69}" type="presParOf" srcId="{24F33655-683F-4868-B112-A3F71A1BC06E}" destId="{5BAC3CD8-9AB6-44A3-B337-CE06980FB5D0}" srcOrd="2" destOrd="0" presId="urn:microsoft.com/office/officeart/2005/8/layout/target3"/>
    <dgm:cxn modelId="{61570704-3B86-45BE-B7BD-C412D122AC2A}" type="presParOf" srcId="{24F33655-683F-4868-B112-A3F71A1BC06E}" destId="{6AC7133D-2306-487C-99C2-B31D8C2E1D84}" srcOrd="3" destOrd="0" presId="urn:microsoft.com/office/officeart/2005/8/layout/target3"/>
    <dgm:cxn modelId="{2F22883B-622C-49A3-BE40-E6EA2249391E}" type="presParOf" srcId="{24F33655-683F-4868-B112-A3F71A1BC06E}" destId="{F2B53FF5-9B6E-4226-AE6C-17B4569585EC}" srcOrd="4" destOrd="0" presId="urn:microsoft.com/office/officeart/2005/8/layout/target3"/>
    <dgm:cxn modelId="{3A412BE6-FD51-4FEB-B055-6062FD84DF72}" type="presParOf" srcId="{24F33655-683F-4868-B112-A3F71A1BC06E}" destId="{75BCBD65-050A-4A52-A764-A8805A6131E9}" srcOrd="5" destOrd="0" presId="urn:microsoft.com/office/officeart/2005/8/layout/target3"/>
    <dgm:cxn modelId="{9C2E17A0-B11D-4DB3-AF4A-5642FD155208}" type="presParOf" srcId="{24F33655-683F-4868-B112-A3F71A1BC06E}" destId="{2E88DB80-B572-4943-9D83-4B989E2A404B}" srcOrd="6" destOrd="0" presId="urn:microsoft.com/office/officeart/2005/8/layout/target3"/>
    <dgm:cxn modelId="{22AD4EA0-9463-4BED-AF73-DC0AC81A3E17}" type="presParOf" srcId="{24F33655-683F-4868-B112-A3F71A1BC06E}" destId="{3F21CEDC-03BC-457D-AB62-C47EBA8A9400}" srcOrd="7" destOrd="0" presId="urn:microsoft.com/office/officeart/2005/8/layout/target3"/>
    <dgm:cxn modelId="{81171BF9-C130-424A-BB8D-91521C882456}" type="presParOf" srcId="{24F33655-683F-4868-B112-A3F71A1BC06E}" destId="{3AB36C92-B8C7-476B-B4C6-456E5B50C09B}" srcOrd="8" destOrd="0" presId="urn:microsoft.com/office/officeart/2005/8/layout/target3"/>
    <dgm:cxn modelId="{6F5B38A2-ED3E-4260-ABC7-1879E569FF4C}" type="presParOf" srcId="{24F33655-683F-4868-B112-A3F71A1BC06E}" destId="{B9725604-D29F-49C6-949B-78A84D9260CB}" srcOrd="9" destOrd="0" presId="urn:microsoft.com/office/officeart/2005/8/layout/target3"/>
    <dgm:cxn modelId="{EF52D8AA-3CC1-41BC-8B8A-A3ACC1E6C631}" type="presParOf" srcId="{24F33655-683F-4868-B112-A3F71A1BC06E}" destId="{92F2F92E-179C-4B9B-9F31-3FB9B8EDF44C}" srcOrd="10" destOrd="0" presId="urn:microsoft.com/office/officeart/2005/8/layout/target3"/>
    <dgm:cxn modelId="{39D4FD56-5E58-4D1E-8154-8747B0D05B83}" type="presParOf" srcId="{24F33655-683F-4868-B112-A3F71A1BC06E}" destId="{E242FE31-7B22-44DE-85A6-986D88EC1D0F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59C3BB-2243-458D-A7F1-DC9333FB4388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5F05D5-F63D-48F0-9D0B-AD1C762FB45F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Về tư tưởng</a:t>
          </a:r>
        </a:p>
      </dgm:t>
    </dgm:pt>
    <dgm:pt modelId="{9DF3C0E0-0F65-48A8-9F2A-CC468F027577}" cxnId="{590AF34F-0CC1-48E2-A276-E5CF062A5572}" type="parTrans">
      <dgm:prSet/>
      <dgm:spPr/>
      <dgm:t>
        <a:bodyPr/>
        <a:lstStyle/>
        <a:p>
          <a:endParaRPr lang="en-US"/>
        </a:p>
      </dgm:t>
    </dgm:pt>
    <dgm:pt modelId="{6503A0EE-10C4-47FA-812E-9F4BFFFACE1D}" cxnId="{590AF34F-0CC1-48E2-A276-E5CF062A5572}" type="sibTrans">
      <dgm:prSet/>
      <dgm:spPr/>
      <dgm:t>
        <a:bodyPr/>
        <a:lstStyle/>
        <a:p>
          <a:endParaRPr lang="en-US"/>
        </a:p>
      </dgm:t>
    </dgm:pt>
    <dgm:pt modelId="{5D49BC39-FC8E-482C-A894-AA97312CAAC7}">
      <dgm:prSet phldrT="[Text]" phldr="0" custT="1"/>
      <dgm:spPr/>
      <dgm:t>
        <a:bodyPr vert="horz" wrap="square"/>
        <a:p>
          <a:pPr algn="just"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en-US" altLang="en-US" sz="2400" b="0" kern="1200" dirty="0" err="1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Năm</a:t>
          </a:r>
          <a:r>
            <a:rPr lang="en-US" alt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vi-VN" alt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1921 sáng lập “Hội </a:t>
          </a:r>
          <a:r>
            <a:rPr lang="en-US" altLang="en-US" sz="2400" b="0" kern="1200" dirty="0" err="1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liên</a:t>
          </a:r>
          <a:r>
            <a:rPr lang="en-US" alt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altLang="en-US" sz="2400" b="0" kern="1200" dirty="0" err="1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hiệp</a:t>
          </a:r>
          <a:r>
            <a:rPr lang="en-US" alt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t</a:t>
          </a:r>
          <a:r>
            <a:rPr lang="vi-VN" alt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huộc </a:t>
          </a:r>
          <a:r>
            <a:rPr lang="en-US" alt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đ</a:t>
          </a:r>
          <a:r>
            <a:rPr lang="vi-VN" alt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ịa” để tuyên truyền, tập hợp lực lượng chống chủ nghĩa đế quốc</a:t>
          </a:r>
          <a:r>
            <a:rPr lang="en-US" alt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400" b="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/>
          </a:r>
          <a:endParaRPr lang="en-US" sz="2400" b="0" kern="1200" dirty="0">
            <a:solidFill>
              <a:schemeClr val="tx1"/>
            </a:solidFill>
            <a:effectLst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7AA85269-EC77-4F08-AC31-442EBCCBF22E}" cxnId="{3EC70493-37AE-490F-97A6-048081404590}" type="parTrans">
      <dgm:prSet/>
      <dgm:spPr/>
      <dgm:t>
        <a:bodyPr/>
        <a:lstStyle/>
        <a:p>
          <a:endParaRPr lang="en-US"/>
        </a:p>
      </dgm:t>
    </dgm:pt>
    <dgm:pt modelId="{98D8A974-BD43-4920-B4A1-30CF6BCBAD26}" cxnId="{3EC70493-37AE-490F-97A6-048081404590}" type="sibTrans">
      <dgm:prSet/>
      <dgm:spPr/>
      <dgm:t>
        <a:bodyPr/>
        <a:lstStyle/>
        <a:p>
          <a:endParaRPr lang="en-US"/>
        </a:p>
      </dgm:t>
    </dgm:pt>
    <dgm:pt modelId="{5E278835-91C1-43CE-A83E-874D3C2980A1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Về chính trị</a:t>
          </a:r>
        </a:p>
      </dgm:t>
    </dgm:pt>
    <dgm:pt modelId="{58ECE120-9D90-48EF-9DB7-522882F3E9A6}" cxnId="{A14D069B-0059-4B4D-99F4-B0A3DEFE5B06}" type="parTrans">
      <dgm:prSet/>
      <dgm:spPr/>
      <dgm:t>
        <a:bodyPr/>
        <a:lstStyle/>
        <a:p>
          <a:endParaRPr lang="en-US"/>
        </a:p>
      </dgm:t>
    </dgm:pt>
    <dgm:pt modelId="{F4392E56-AB59-4DA0-A09E-DEDEE52B06A3}" cxnId="{A14D069B-0059-4B4D-99F4-B0A3DEFE5B06}" type="sibTrans">
      <dgm:prSet/>
      <dgm:spPr/>
      <dgm:t>
        <a:bodyPr/>
        <a:lstStyle/>
        <a:p>
          <a:endParaRPr lang="en-US"/>
        </a:p>
      </dgm:t>
    </dgm:pt>
    <dgm:pt modelId="{0DEF0AAD-29E1-43DE-B163-346AE39A3D58}">
      <dgm:prSet phldrT="[Text]" phldr="0" custT="1"/>
      <dgm:spPr/>
      <dgm:t>
        <a:bodyPr vert="horz" wrap="square"/>
        <a:p>
          <a:pPr algn="just"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Con đường cách mạng là GPDT, GPGC.</a:t>
          </a:r>
          <a:r>
            <a:rPr 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/>
          </a:r>
          <a:endParaRPr lang="en-US" sz="2400" b="0" kern="1200" dirty="0">
            <a:solidFill>
              <a:schemeClr val="tx1">
                <a:lumMod val="50000"/>
              </a:scheme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9855AF2D-22DD-4403-B724-F4873393A619}" cxnId="{D336C5CF-626C-40EB-8AEE-F629F073FC05}" type="parTrans">
      <dgm:prSet/>
      <dgm:spPr/>
      <dgm:t>
        <a:bodyPr/>
        <a:lstStyle/>
        <a:p>
          <a:endParaRPr lang="en-US"/>
        </a:p>
      </dgm:t>
    </dgm:pt>
    <dgm:pt modelId="{569928A4-D172-437A-AFA1-B5C849B19E86}" cxnId="{D336C5CF-626C-40EB-8AEE-F629F073FC05}" type="sibTrans">
      <dgm:prSet/>
      <dgm:spPr/>
      <dgm:t>
        <a:bodyPr/>
        <a:lstStyle/>
        <a:p>
          <a:endParaRPr lang="en-US"/>
        </a:p>
      </dgm:t>
    </dgm:pt>
    <dgm:pt modelId="{3285B58A-00E0-4DD1-B0FC-E9B1DD281802}">
      <dgm:prSet phldr="0" custT="1"/>
      <dgm:spPr/>
      <dgm:t>
        <a:bodyPr vert="horz" wrap="square"/>
        <a:p>
          <a:pPr algn="just"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CM GPDT ở các nước thuộc địa là một bộ phận của CMVSTG.</a:t>
          </a:r>
          <a:r>
            <a:rPr 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/>
          </a:r>
          <a:endParaRPr lang="en-US" sz="2400" b="0" kern="1200" dirty="0">
            <a:solidFill>
              <a:schemeClr val="tx1">
                <a:lumMod val="50000"/>
              </a:scheme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A868D007-EE71-4F9B-9566-253CE289975C}" cxnId="{4C623993-1A8E-4040-9880-7F36B45B15C1}" type="parTrans">
      <dgm:prSet/>
      <dgm:spPr/>
    </dgm:pt>
    <dgm:pt modelId="{BAF4F49F-4F57-4EB5-88F8-01DCA9688A2E}" cxnId="{4C623993-1A8E-4040-9880-7F36B45B15C1}" type="sibTrans">
      <dgm:prSet/>
      <dgm:spPr/>
    </dgm:pt>
    <dgm:pt modelId="{82D33A3F-9C38-46A4-A030-59ED51BC7C26}">
      <dgm:prSet phldr="0" custT="1"/>
      <dgm:spPr/>
      <dgm:t>
        <a:bodyPr vert="horz" wrap="square"/>
        <a:p>
          <a:pPr algn="just"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sz="6500"/>
            <a:t/>
          </a:r>
          <a:endParaRPr sz="6500"/>
        </a:p>
      </dgm:t>
    </dgm:pt>
    <dgm:pt modelId="{807A1E5F-DE12-4DF9-BE24-37EA9884D8DA}" cxnId="{2D33651E-3068-41BF-8171-4E65E748C839}" type="parTrans">
      <dgm:prSet/>
      <dgm:spPr/>
    </dgm:pt>
    <dgm:pt modelId="{9084D2F2-2E0F-46A4-BDF7-5346ECB1DF67}" cxnId="{2D33651E-3068-41BF-8171-4E65E748C839}" type="sibTrans">
      <dgm:prSet/>
      <dgm:spPr/>
    </dgm:pt>
    <dgm:pt modelId="{F19D6B8A-12AB-4768-87B0-004F9CCF8E5C}">
      <dgm:prSet phldrT="[Text]" custT="1"/>
      <dgm:spPr>
        <a:solidFill>
          <a:srgbClr val="0070C0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Về tổ chức</a:t>
          </a:r>
        </a:p>
      </dgm:t>
    </dgm:pt>
    <dgm:pt modelId="{0018ACF8-5A35-4AA3-BD9C-D334B24C0A5B}" cxnId="{A7E93A9A-9D96-4944-9E64-C00CEFC2FC0A}" type="parTrans">
      <dgm:prSet/>
      <dgm:spPr/>
      <dgm:t>
        <a:bodyPr/>
        <a:lstStyle/>
        <a:p>
          <a:endParaRPr lang="en-US"/>
        </a:p>
      </dgm:t>
    </dgm:pt>
    <dgm:pt modelId="{2EB5D02D-95C6-4A54-8E42-C8886AD5F144}" cxnId="{A7E93A9A-9D96-4944-9E64-C00CEFC2FC0A}" type="sibTrans">
      <dgm:prSet/>
      <dgm:spPr/>
      <dgm:t>
        <a:bodyPr/>
        <a:lstStyle/>
        <a:p>
          <a:endParaRPr lang="en-US"/>
        </a:p>
      </dgm:t>
    </dgm:pt>
    <dgm:pt modelId="{4FC9AF77-BF32-486F-8529-7BCEE382403C}">
      <dgm:prSet phldrT="[Text]" phldr="0" custT="1"/>
      <dgm:spPr/>
      <dgm:t>
        <a:bodyPr vert="horz" wrap="square"/>
        <a:p>
          <a:pPr algn="l"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Tháng 6/1925, thành lập Hội VNCMTN.</a:t>
          </a:r>
          <a:r>
            <a:rPr 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/>
          </a:r>
          <a:endParaRPr lang="en-US" sz="2400" b="0" kern="1200" dirty="0">
            <a:solidFill>
              <a:schemeClr val="tx1">
                <a:lumMod val="50000"/>
              </a:scheme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5B28D2A9-E904-4EDC-B8BF-AE852D064515}" cxnId="{A0BA1C59-B713-49E6-AE43-B18C96468F38}" type="parTrans">
      <dgm:prSet/>
      <dgm:spPr/>
      <dgm:t>
        <a:bodyPr/>
        <a:lstStyle/>
        <a:p>
          <a:endParaRPr lang="en-US"/>
        </a:p>
      </dgm:t>
    </dgm:pt>
    <dgm:pt modelId="{6F93BFEF-0E4F-460F-B34A-E10AD9BF5413}" cxnId="{A0BA1C59-B713-49E6-AE43-B18C96468F38}" type="sibTrans">
      <dgm:prSet/>
      <dgm:spPr/>
      <dgm:t>
        <a:bodyPr/>
        <a:lstStyle/>
        <a:p>
          <a:endParaRPr lang="en-US"/>
        </a:p>
      </dgm:t>
    </dgm:pt>
    <dgm:pt modelId="{5755A800-29A2-49F0-BF45-B8C7AD052937}">
      <dgm:prSet phldr="0" custT="1"/>
      <dgm:spPr/>
      <dgm:t>
        <a:bodyPr vert="horz" wrap="square"/>
        <a:p>
          <a:pPr algn="l"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en-US" alt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</a:t>
          </a:r>
          <a:r>
            <a:rPr lang="vi-VN" alt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uấn luyện cán bộ đưa về nước truyền bá lý luận giải phóng dân tộc</a:t>
          </a:r>
          <a:r>
            <a:rPr lang="en-US" alt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.</a:t>
          </a:r>
          <a:r>
            <a:rPr lang="vi-VN" alt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” </a:t>
          </a:r>
          <a:r>
            <a:rPr 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/>
          </a:r>
          <a:endParaRPr lang="en-US" sz="2400" b="0" kern="1200" dirty="0">
            <a:solidFill>
              <a:schemeClr val="tx1">
                <a:lumMod val="50000"/>
              </a:scheme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D92A6FAF-F2BC-4AC5-B2DB-BFA9B0AEF9D3}" cxnId="{A84AEEDE-CC8B-4177-8BFB-66BD020BC06E}" type="parTrans">
      <dgm:prSet/>
      <dgm:spPr/>
    </dgm:pt>
    <dgm:pt modelId="{3C5B9622-F865-4B53-BE16-78155AE5EA1B}" cxnId="{A84AEEDE-CC8B-4177-8BFB-66BD020BC06E}" type="sibTrans">
      <dgm:prSet/>
      <dgm:spPr/>
    </dgm:pt>
    <dgm:pt modelId="{A795A500-A488-4D6C-BB97-CDC50B8F458E}" type="pres">
      <dgm:prSet presAssocID="{0A59C3BB-2243-458D-A7F1-DC9333FB438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72A7CA3-AD2B-45F6-B7BD-C92923F0672C}" type="pres">
      <dgm:prSet presAssocID="{0A59C3BB-2243-458D-A7F1-DC9333FB4388}" presName="tSp" presStyleCnt="0"/>
      <dgm:spPr/>
    </dgm:pt>
    <dgm:pt modelId="{10A7031C-7D12-4A8A-9ACC-1E5A3C2F12A7}" type="pres">
      <dgm:prSet presAssocID="{0A59C3BB-2243-458D-A7F1-DC9333FB4388}" presName="bSp" presStyleCnt="0"/>
      <dgm:spPr/>
    </dgm:pt>
    <dgm:pt modelId="{BFB38C4D-6E2C-4F28-9D35-58876FC1C13A}" type="pres">
      <dgm:prSet presAssocID="{0A59C3BB-2243-458D-A7F1-DC9333FB4388}" presName="process" presStyleCnt="0"/>
      <dgm:spPr/>
    </dgm:pt>
    <dgm:pt modelId="{4461BD45-5E2B-444D-9A2A-D3E88206D295}" type="pres">
      <dgm:prSet presAssocID="{9F5F05D5-F63D-48F0-9D0B-AD1C762FB45F}" presName="composite1" presStyleCnt="0"/>
      <dgm:spPr/>
    </dgm:pt>
    <dgm:pt modelId="{D4473AC1-D2BA-46D5-9E45-DE5A32BDB932}" type="pres">
      <dgm:prSet presAssocID="{9F5F05D5-F63D-48F0-9D0B-AD1C762FB45F}" presName="dummyNode1" presStyleCnt="0"/>
      <dgm:spPr/>
    </dgm:pt>
    <dgm:pt modelId="{0AE1DC3D-49EE-467B-BABC-11F8BF852E00}" type="pres">
      <dgm:prSet presAssocID="{9F5F05D5-F63D-48F0-9D0B-AD1C762FB45F}" presName="childNode1" presStyleLbl="bgAcc1" presStyleIdx="0" presStyleCnt="3" custScaleX="146632" custScaleY="205690" custLinFactNeighborX="9641" custLinFactNeighborY="-162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544AD7-B851-409C-B9D3-E539135C13C5}" type="pres">
      <dgm:prSet presAssocID="{9F5F05D5-F63D-48F0-9D0B-AD1C762FB45F}" presName="childNode1tx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0F074C-C3CE-4897-9703-D098ABC5A221}" type="pres">
      <dgm:prSet presAssocID="{9F5F05D5-F63D-48F0-9D0B-AD1C762FB45F}" presName="parentNode1" presStyleLbl="node1" presStyleIdx="0" presStyleCnt="3" custLinFactY="7541" custLinFactNeighborX="-8060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6DBA3A-4FAA-4D91-B548-E5223C2D3CF1}" type="pres">
      <dgm:prSet presAssocID="{9F5F05D5-F63D-48F0-9D0B-AD1C762FB45F}" presName="connSite1" presStyleCnt="0"/>
      <dgm:spPr/>
    </dgm:pt>
    <dgm:pt modelId="{78CB3DAD-BA3F-4392-A056-0EED1345CB13}" type="pres">
      <dgm:prSet presAssocID="{6503A0EE-10C4-47FA-812E-9F4BFFFACE1D}" presName="Name9" presStyleLbl="sibTrans2D1" presStyleIdx="0" presStyleCnt="2"/>
      <dgm:spPr/>
      <dgm:t>
        <a:bodyPr/>
        <a:lstStyle/>
        <a:p>
          <a:endParaRPr lang="en-US"/>
        </a:p>
      </dgm:t>
    </dgm:pt>
    <dgm:pt modelId="{AF0A134D-3FA8-4B61-9F3C-6892A9EC2239}" type="pres">
      <dgm:prSet presAssocID="{5E278835-91C1-43CE-A83E-874D3C2980A1}" presName="composite2" presStyleCnt="0"/>
      <dgm:spPr/>
    </dgm:pt>
    <dgm:pt modelId="{9A4412A8-2272-433E-B0BC-E04DB07F604D}" type="pres">
      <dgm:prSet presAssocID="{5E278835-91C1-43CE-A83E-874D3C2980A1}" presName="dummyNode2" presStyleCnt="0"/>
      <dgm:spPr/>
    </dgm:pt>
    <dgm:pt modelId="{0AF8F47B-BA32-4A1A-BB13-BEFB7D3C1772}" type="pres">
      <dgm:prSet presAssocID="{5E278835-91C1-43CE-A83E-874D3C2980A1}" presName="childNode2" presStyleLbl="bgAcc1" presStyleIdx="1" presStyleCnt="3" custScaleX="146800" custScaleY="207178" custLinFactNeighborX="2646" custLinFactNeighborY="-130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5558F4-9A5A-4AC1-A83B-CD240869112E}" type="pres">
      <dgm:prSet presAssocID="{5E278835-91C1-43CE-A83E-874D3C2980A1}" presName="childNode2tx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822C2A-D41B-4339-B3F6-177000038C56}" type="pres">
      <dgm:prSet presAssocID="{5E278835-91C1-43CE-A83E-874D3C2980A1}" presName="parentNode2" presStyleLbl="node1" presStyleIdx="1" presStyleCnt="3" custLinFactY="-34769" custLinFactNeighborX="-467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A5F241-96CE-4276-B93D-B610D9CEC307}" type="pres">
      <dgm:prSet presAssocID="{5E278835-91C1-43CE-A83E-874D3C2980A1}" presName="connSite2" presStyleCnt="0"/>
      <dgm:spPr/>
    </dgm:pt>
    <dgm:pt modelId="{7ABD58E0-CA8A-42E9-873A-7F501D4CA6C9}" type="pres">
      <dgm:prSet presAssocID="{F4392E56-AB59-4DA0-A09E-DEDEE52B06A3}" presName="Name18" presStyleLbl="sibTrans2D1" presStyleIdx="1" presStyleCnt="2" custScaleX="86948"/>
      <dgm:spPr/>
      <dgm:t>
        <a:bodyPr/>
        <a:lstStyle/>
        <a:p>
          <a:endParaRPr lang="en-US"/>
        </a:p>
      </dgm:t>
    </dgm:pt>
    <dgm:pt modelId="{12D1F292-F27E-43E4-9948-99A125EDED02}" type="pres">
      <dgm:prSet presAssocID="{F19D6B8A-12AB-4768-87B0-004F9CCF8E5C}" presName="composite1" presStyleCnt="0"/>
      <dgm:spPr/>
    </dgm:pt>
    <dgm:pt modelId="{0B127B3F-051F-4637-9CAE-0E03229A2216}" type="pres">
      <dgm:prSet presAssocID="{F19D6B8A-12AB-4768-87B0-004F9CCF8E5C}" presName="dummyNode1" presStyleCnt="0"/>
      <dgm:spPr/>
    </dgm:pt>
    <dgm:pt modelId="{1EC80AC5-86E1-4DF2-9966-E3EF13A9F9CE}" type="pres">
      <dgm:prSet presAssocID="{F19D6B8A-12AB-4768-87B0-004F9CCF8E5C}" presName="childNode1" presStyleLbl="bgAcc1" presStyleIdx="2" presStyleCnt="3" custScaleX="131317" custScaleY="202443" custLinFactNeighborY="-205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F3EA69-F923-4807-94AF-C6E280C78917}" type="pres">
      <dgm:prSet presAssocID="{F19D6B8A-12AB-4768-87B0-004F9CCF8E5C}" presName="childNode1tx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344074-0A6E-47A3-83E8-95A4910B6DA5}" type="pres">
      <dgm:prSet presAssocID="{F19D6B8A-12AB-4768-87B0-004F9CCF8E5C}" presName="parentNode1" presStyleLbl="node1" presStyleIdx="2" presStyleCnt="3" custScaleX="92220" custLinFactY="38699" custLinFactNeighborX="-13819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0EC70-5FB6-4235-A8F8-7BCD4085ADE0}" type="pres">
      <dgm:prSet presAssocID="{F19D6B8A-12AB-4768-87B0-004F9CCF8E5C}" presName="connSite1" presStyleCnt="0"/>
      <dgm:spPr/>
    </dgm:pt>
  </dgm:ptLst>
  <dgm:cxnLst>
    <dgm:cxn modelId="{590AF34F-0CC1-48E2-A276-E5CF062A5572}" srcId="{0A59C3BB-2243-458D-A7F1-DC9333FB4388}" destId="{9F5F05D5-F63D-48F0-9D0B-AD1C762FB45F}" srcOrd="0" destOrd="0" parTransId="{9DF3C0E0-0F65-48A8-9F2A-CC468F027577}" sibTransId="{6503A0EE-10C4-47FA-812E-9F4BFFFACE1D}"/>
    <dgm:cxn modelId="{3EC70493-37AE-490F-97A6-048081404590}" srcId="{9F5F05D5-F63D-48F0-9D0B-AD1C762FB45F}" destId="{5D49BC39-FC8E-482C-A894-AA97312CAAC7}" srcOrd="0" destOrd="0" parTransId="{7AA85269-EC77-4F08-AC31-442EBCCBF22E}" sibTransId="{98D8A974-BD43-4920-B4A1-30CF6BCBAD26}"/>
    <dgm:cxn modelId="{A14D069B-0059-4B4D-99F4-B0A3DEFE5B06}" srcId="{0A59C3BB-2243-458D-A7F1-DC9333FB4388}" destId="{5E278835-91C1-43CE-A83E-874D3C2980A1}" srcOrd="1" destOrd="0" parTransId="{58ECE120-9D90-48EF-9DB7-522882F3E9A6}" sibTransId="{F4392E56-AB59-4DA0-A09E-DEDEE52B06A3}"/>
    <dgm:cxn modelId="{D336C5CF-626C-40EB-8AEE-F629F073FC05}" srcId="{5E278835-91C1-43CE-A83E-874D3C2980A1}" destId="{0DEF0AAD-29E1-43DE-B163-346AE39A3D58}" srcOrd="0" destOrd="1" parTransId="{9855AF2D-22DD-4403-B724-F4873393A619}" sibTransId="{569928A4-D172-437A-AFA1-B5C849B19E86}"/>
    <dgm:cxn modelId="{4C623993-1A8E-4040-9880-7F36B45B15C1}" srcId="{5E278835-91C1-43CE-A83E-874D3C2980A1}" destId="{3285B58A-00E0-4DD1-B0FC-E9B1DD281802}" srcOrd="1" destOrd="1" parTransId="{A868D007-EE71-4F9B-9566-253CE289975C}" sibTransId="{BAF4F49F-4F57-4EB5-88F8-01DCA9688A2E}"/>
    <dgm:cxn modelId="{2D33651E-3068-41BF-8171-4E65E748C839}" srcId="{5E278835-91C1-43CE-A83E-874D3C2980A1}" destId="{82D33A3F-9C38-46A4-A030-59ED51BC7C26}" srcOrd="2" destOrd="1" parTransId="{807A1E5F-DE12-4DF9-BE24-37EA9884D8DA}" sibTransId="{9084D2F2-2E0F-46A4-BDF7-5346ECB1DF67}"/>
    <dgm:cxn modelId="{A7E93A9A-9D96-4944-9E64-C00CEFC2FC0A}" srcId="{0A59C3BB-2243-458D-A7F1-DC9333FB4388}" destId="{F19D6B8A-12AB-4768-87B0-004F9CCF8E5C}" srcOrd="2" destOrd="0" parTransId="{0018ACF8-5A35-4AA3-BD9C-D334B24C0A5B}" sibTransId="{2EB5D02D-95C6-4A54-8E42-C8886AD5F144}"/>
    <dgm:cxn modelId="{A0BA1C59-B713-49E6-AE43-B18C96468F38}" srcId="{F19D6B8A-12AB-4768-87B0-004F9CCF8E5C}" destId="{4FC9AF77-BF32-486F-8529-7BCEE382403C}" srcOrd="0" destOrd="2" parTransId="{5B28D2A9-E904-4EDC-B8BF-AE852D064515}" sibTransId="{6F93BFEF-0E4F-460F-B34A-E10AD9BF5413}"/>
    <dgm:cxn modelId="{A84AEEDE-CC8B-4177-8BFB-66BD020BC06E}" srcId="{F19D6B8A-12AB-4768-87B0-004F9CCF8E5C}" destId="{5755A800-29A2-49F0-BF45-B8C7AD052937}" srcOrd="1" destOrd="2" parTransId="{D92A6FAF-F2BC-4AC5-B2DB-BFA9B0AEF9D3}" sibTransId="{3C5B9622-F865-4B53-BE16-78155AE5EA1B}"/>
    <dgm:cxn modelId="{40F1FAB6-7CE2-4A63-B6C2-FBC474AD3E19}" type="presOf" srcId="{0A59C3BB-2243-458D-A7F1-DC9333FB4388}" destId="{A795A500-A488-4D6C-BB97-CDC50B8F458E}" srcOrd="0" destOrd="0" presId="urn:microsoft.com/office/officeart/2005/8/layout/hProcess4"/>
    <dgm:cxn modelId="{0DB43A30-C1DE-4465-870F-7D69FC82ACD2}" type="presParOf" srcId="{A795A500-A488-4D6C-BB97-CDC50B8F458E}" destId="{C72A7CA3-AD2B-45F6-B7BD-C92923F0672C}" srcOrd="0" destOrd="0" presId="urn:microsoft.com/office/officeart/2005/8/layout/hProcess4"/>
    <dgm:cxn modelId="{01926F8F-DA29-4BDC-AFF9-3F326C272A17}" type="presParOf" srcId="{A795A500-A488-4D6C-BB97-CDC50B8F458E}" destId="{10A7031C-7D12-4A8A-9ACC-1E5A3C2F12A7}" srcOrd="1" destOrd="0" presId="urn:microsoft.com/office/officeart/2005/8/layout/hProcess4"/>
    <dgm:cxn modelId="{C323B4D3-D5E8-400B-A8CE-8A2CDF2CAC86}" type="presParOf" srcId="{A795A500-A488-4D6C-BB97-CDC50B8F458E}" destId="{BFB38C4D-6E2C-4F28-9D35-58876FC1C13A}" srcOrd="2" destOrd="0" presId="urn:microsoft.com/office/officeart/2005/8/layout/hProcess4"/>
    <dgm:cxn modelId="{58CE29EF-91C2-4F4A-859F-A2C9C32852B0}" type="presParOf" srcId="{BFB38C4D-6E2C-4F28-9D35-58876FC1C13A}" destId="{4461BD45-5E2B-444D-9A2A-D3E88206D295}" srcOrd="0" destOrd="2" presId="urn:microsoft.com/office/officeart/2005/8/layout/hProcess4"/>
    <dgm:cxn modelId="{81DB03E8-F85F-4E74-AD32-4C37D9ADCB11}" type="presParOf" srcId="{4461BD45-5E2B-444D-9A2A-D3E88206D295}" destId="{D4473AC1-D2BA-46D5-9E45-DE5A32BDB932}" srcOrd="0" destOrd="0" presId="urn:microsoft.com/office/officeart/2005/8/layout/hProcess4"/>
    <dgm:cxn modelId="{9FC0713B-498C-474F-94D3-B98BE49ABDEB}" type="presParOf" srcId="{4461BD45-5E2B-444D-9A2A-D3E88206D295}" destId="{0AE1DC3D-49EE-467B-BABC-11F8BF852E00}" srcOrd="1" destOrd="0" presId="urn:microsoft.com/office/officeart/2005/8/layout/hProcess4"/>
    <dgm:cxn modelId="{1BD5B407-9EF8-47DD-A0D4-76052DFFFC0E}" type="presOf" srcId="{5D49BC39-FC8E-482C-A894-AA97312CAAC7}" destId="{0AE1DC3D-49EE-467B-BABC-11F8BF852E00}" srcOrd="0" destOrd="0" presId="urn:microsoft.com/office/officeart/2005/8/layout/hProcess4"/>
    <dgm:cxn modelId="{363E59B6-E5F2-461B-A9A1-DF2364B70CD5}" type="presParOf" srcId="{4461BD45-5E2B-444D-9A2A-D3E88206D295}" destId="{4A544AD7-B851-409C-B9D3-E539135C13C5}" srcOrd="2" destOrd="0" presId="urn:microsoft.com/office/officeart/2005/8/layout/hProcess4"/>
    <dgm:cxn modelId="{52DE7090-BC31-4CB8-9688-D342B51F1FAD}" type="presOf" srcId="{5D49BC39-FC8E-482C-A894-AA97312CAAC7}" destId="{4A544AD7-B851-409C-B9D3-E539135C13C5}" srcOrd="1" destOrd="0" presId="urn:microsoft.com/office/officeart/2005/8/layout/hProcess4"/>
    <dgm:cxn modelId="{C5427AE6-20EC-4753-8714-48820B448868}" type="presParOf" srcId="{4461BD45-5E2B-444D-9A2A-D3E88206D295}" destId="{250F074C-C3CE-4897-9703-D098ABC5A221}" srcOrd="3" destOrd="0" presId="urn:microsoft.com/office/officeart/2005/8/layout/hProcess4"/>
    <dgm:cxn modelId="{2B750E6E-A72D-44EE-96BF-91D571CD9A00}" type="presOf" srcId="{9F5F05D5-F63D-48F0-9D0B-AD1C762FB45F}" destId="{250F074C-C3CE-4897-9703-D098ABC5A221}" srcOrd="0" destOrd="0" presId="urn:microsoft.com/office/officeart/2005/8/layout/hProcess4"/>
    <dgm:cxn modelId="{4BE4D22E-32CE-4E52-9213-8A5DC266C100}" type="presParOf" srcId="{4461BD45-5E2B-444D-9A2A-D3E88206D295}" destId="{BD6DBA3A-4FAA-4D91-B548-E5223C2D3CF1}" srcOrd="4" destOrd="0" presId="urn:microsoft.com/office/officeart/2005/8/layout/hProcess4"/>
    <dgm:cxn modelId="{DE84B7D4-EB59-4B4F-B965-D6C0F88E7B7E}" type="presParOf" srcId="{BFB38C4D-6E2C-4F28-9D35-58876FC1C13A}" destId="{78CB3DAD-BA3F-4392-A056-0EED1345CB13}" srcOrd="1" destOrd="2" presId="urn:microsoft.com/office/officeart/2005/8/layout/hProcess4"/>
    <dgm:cxn modelId="{55FE5C58-2BA3-4229-A5C1-CB2324D6AD2E}" type="presOf" srcId="{6503A0EE-10C4-47FA-812E-9F4BFFFACE1D}" destId="{78CB3DAD-BA3F-4392-A056-0EED1345CB13}" srcOrd="0" destOrd="0" presId="urn:microsoft.com/office/officeart/2005/8/layout/hProcess4"/>
    <dgm:cxn modelId="{807F39E9-CD6A-43F5-A803-26AD234C144D}" type="presParOf" srcId="{BFB38C4D-6E2C-4F28-9D35-58876FC1C13A}" destId="{AF0A134D-3FA8-4B61-9F3C-6892A9EC2239}" srcOrd="2" destOrd="2" presId="urn:microsoft.com/office/officeart/2005/8/layout/hProcess4"/>
    <dgm:cxn modelId="{AB95AD72-2078-452E-9F6C-C21DC035C891}" type="presParOf" srcId="{AF0A134D-3FA8-4B61-9F3C-6892A9EC2239}" destId="{9A4412A8-2272-433E-B0BC-E04DB07F604D}" srcOrd="0" destOrd="2" presId="urn:microsoft.com/office/officeart/2005/8/layout/hProcess4"/>
    <dgm:cxn modelId="{43180A23-9D27-4570-8848-39BD5BDBE1EB}" type="presParOf" srcId="{AF0A134D-3FA8-4B61-9F3C-6892A9EC2239}" destId="{0AF8F47B-BA32-4A1A-BB13-BEFB7D3C1772}" srcOrd="1" destOrd="2" presId="urn:microsoft.com/office/officeart/2005/8/layout/hProcess4"/>
    <dgm:cxn modelId="{989BFD1F-503B-4F70-B272-2CE69B78DE04}" type="presOf" srcId="{0DEF0AAD-29E1-43DE-B163-346AE39A3D58}" destId="{0AF8F47B-BA32-4A1A-BB13-BEFB7D3C1772}" srcOrd="0" destOrd="0" presId="urn:microsoft.com/office/officeart/2005/8/layout/hProcess4"/>
    <dgm:cxn modelId="{254F9604-E43E-4638-95CE-3F49C9F38A96}" type="presOf" srcId="{3285B58A-00E0-4DD1-B0FC-E9B1DD281802}" destId="{0AF8F47B-BA32-4A1A-BB13-BEFB7D3C1772}" srcOrd="0" destOrd="1" presId="urn:microsoft.com/office/officeart/2005/8/layout/hProcess4"/>
    <dgm:cxn modelId="{AB0CAD29-1423-44BC-A6AD-15A4807248FF}" type="presOf" srcId="{82D33A3F-9C38-46A4-A030-59ED51BC7C26}" destId="{0AF8F47B-BA32-4A1A-BB13-BEFB7D3C1772}" srcOrd="0" destOrd="2" presId="urn:microsoft.com/office/officeart/2005/8/layout/hProcess4"/>
    <dgm:cxn modelId="{7372A93A-4BE2-47A6-98DD-A327FEADDF83}" type="presParOf" srcId="{AF0A134D-3FA8-4B61-9F3C-6892A9EC2239}" destId="{495558F4-9A5A-4AC1-A83B-CD240869112E}" srcOrd="2" destOrd="2" presId="urn:microsoft.com/office/officeart/2005/8/layout/hProcess4"/>
    <dgm:cxn modelId="{60E00FE3-A19E-4B07-A4A5-B63ADF911AC0}" type="presOf" srcId="{0DEF0AAD-29E1-43DE-B163-346AE39A3D58}" destId="{495558F4-9A5A-4AC1-A83B-CD240869112E}" srcOrd="1" destOrd="0" presId="urn:microsoft.com/office/officeart/2005/8/layout/hProcess4"/>
    <dgm:cxn modelId="{F150DCA8-572D-43A4-8133-4E0D8BB9A552}" type="presOf" srcId="{3285B58A-00E0-4DD1-B0FC-E9B1DD281802}" destId="{495558F4-9A5A-4AC1-A83B-CD240869112E}" srcOrd="1" destOrd="1" presId="urn:microsoft.com/office/officeart/2005/8/layout/hProcess4"/>
    <dgm:cxn modelId="{0C232409-EBA0-43EB-8195-3ABC57127A6D}" type="presOf" srcId="{82D33A3F-9C38-46A4-A030-59ED51BC7C26}" destId="{495558F4-9A5A-4AC1-A83B-CD240869112E}" srcOrd="1" destOrd="2" presId="urn:microsoft.com/office/officeart/2005/8/layout/hProcess4"/>
    <dgm:cxn modelId="{BFA0B83E-E425-4958-8EA9-1588156FB437}" type="presParOf" srcId="{AF0A134D-3FA8-4B61-9F3C-6892A9EC2239}" destId="{0D822C2A-D41B-4339-B3F6-177000038C56}" srcOrd="3" destOrd="2" presId="urn:microsoft.com/office/officeart/2005/8/layout/hProcess4"/>
    <dgm:cxn modelId="{85F4E687-70A0-4C25-A42B-C58514D8A65B}" type="presOf" srcId="{5E278835-91C1-43CE-A83E-874D3C2980A1}" destId="{0D822C2A-D41B-4339-B3F6-177000038C56}" srcOrd="0" destOrd="0" presId="urn:microsoft.com/office/officeart/2005/8/layout/hProcess4"/>
    <dgm:cxn modelId="{BDFA3843-7534-437A-BDFE-30BA7E2A6D2E}" type="presParOf" srcId="{AF0A134D-3FA8-4B61-9F3C-6892A9EC2239}" destId="{86A5F241-96CE-4276-B93D-B610D9CEC307}" srcOrd="4" destOrd="2" presId="urn:microsoft.com/office/officeart/2005/8/layout/hProcess4"/>
    <dgm:cxn modelId="{8A91AE33-A1EB-47C7-91E9-A07A169B18DB}" type="presParOf" srcId="{BFB38C4D-6E2C-4F28-9D35-58876FC1C13A}" destId="{7ABD58E0-CA8A-42E9-873A-7F501D4CA6C9}" srcOrd="3" destOrd="2" presId="urn:microsoft.com/office/officeart/2005/8/layout/hProcess4"/>
    <dgm:cxn modelId="{8AD9CC1E-3A34-4935-853D-A061BC507BD2}" type="presOf" srcId="{F4392E56-AB59-4DA0-A09E-DEDEE52B06A3}" destId="{7ABD58E0-CA8A-42E9-873A-7F501D4CA6C9}" srcOrd="0" destOrd="0" presId="urn:microsoft.com/office/officeart/2005/8/layout/hProcess4"/>
    <dgm:cxn modelId="{BC049A83-3E47-4E9C-B672-54F031488C13}" type="presParOf" srcId="{BFB38C4D-6E2C-4F28-9D35-58876FC1C13A}" destId="{12D1F292-F27E-43E4-9948-99A125EDED02}" srcOrd="4" destOrd="2" presId="urn:microsoft.com/office/officeart/2005/8/layout/hProcess4"/>
    <dgm:cxn modelId="{190A390C-DF75-44D6-A47C-C270DD1A5A01}" type="presParOf" srcId="{12D1F292-F27E-43E4-9948-99A125EDED02}" destId="{0B127B3F-051F-4637-9CAE-0E03229A2216}" srcOrd="0" destOrd="4" presId="urn:microsoft.com/office/officeart/2005/8/layout/hProcess4"/>
    <dgm:cxn modelId="{17B55DF0-32D0-4943-BF9C-1ABDBA42AB09}" type="presParOf" srcId="{12D1F292-F27E-43E4-9948-99A125EDED02}" destId="{1EC80AC5-86E1-4DF2-9966-E3EF13A9F9CE}" srcOrd="1" destOrd="4" presId="urn:microsoft.com/office/officeart/2005/8/layout/hProcess4"/>
    <dgm:cxn modelId="{1BF0AB71-CFB3-4325-BCCC-1F90C8AD0C73}" type="presOf" srcId="{4FC9AF77-BF32-486F-8529-7BCEE382403C}" destId="{1EC80AC5-86E1-4DF2-9966-E3EF13A9F9CE}" srcOrd="0" destOrd="0" presId="urn:microsoft.com/office/officeart/2005/8/layout/hProcess4"/>
    <dgm:cxn modelId="{09BCE9F7-0049-43CB-91CA-21CB55BB3F7C}" type="presOf" srcId="{5755A800-29A2-49F0-BF45-B8C7AD052937}" destId="{1EC80AC5-86E1-4DF2-9966-E3EF13A9F9CE}" srcOrd="0" destOrd="1" presId="urn:microsoft.com/office/officeart/2005/8/layout/hProcess4"/>
    <dgm:cxn modelId="{2A4787AD-1517-4290-AEC7-359DE184F506}" type="presParOf" srcId="{12D1F292-F27E-43E4-9948-99A125EDED02}" destId="{57F3EA69-F923-4807-94AF-C6E280C78917}" srcOrd="2" destOrd="4" presId="urn:microsoft.com/office/officeart/2005/8/layout/hProcess4"/>
    <dgm:cxn modelId="{514AB7CD-C13F-407B-BD21-D47859523ADB}" type="presOf" srcId="{4FC9AF77-BF32-486F-8529-7BCEE382403C}" destId="{57F3EA69-F923-4807-94AF-C6E280C78917}" srcOrd="1" destOrd="0" presId="urn:microsoft.com/office/officeart/2005/8/layout/hProcess4"/>
    <dgm:cxn modelId="{B6B1D285-FD45-49CD-8655-B3A61A9E9517}" type="presOf" srcId="{5755A800-29A2-49F0-BF45-B8C7AD052937}" destId="{57F3EA69-F923-4807-94AF-C6E280C78917}" srcOrd="1" destOrd="1" presId="urn:microsoft.com/office/officeart/2005/8/layout/hProcess4"/>
    <dgm:cxn modelId="{FE6D5805-DA45-4286-B70D-32F3653225AB}" type="presParOf" srcId="{12D1F292-F27E-43E4-9948-99A125EDED02}" destId="{94344074-0A6E-47A3-83E8-95A4910B6DA5}" srcOrd="3" destOrd="4" presId="urn:microsoft.com/office/officeart/2005/8/layout/hProcess4"/>
    <dgm:cxn modelId="{FEBD03E4-2D7A-4F59-9D69-557CA08EF643}" type="presOf" srcId="{F19D6B8A-12AB-4768-87B0-004F9CCF8E5C}" destId="{94344074-0A6E-47A3-83E8-95A4910B6DA5}" srcOrd="0" destOrd="0" presId="urn:microsoft.com/office/officeart/2005/8/layout/hProcess4"/>
    <dgm:cxn modelId="{E7B83CDE-566E-457E-87B4-548706F67046}" type="presParOf" srcId="{12D1F292-F27E-43E4-9948-99A125EDED02}" destId="{BA00EC70-5FB6-4235-A8F8-7BCD4085ADE0}" srcOrd="4" destOrd="4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FEAD88-A564-46DE-B4D5-85384939CF2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059768-F9C3-480A-83DD-48498B203105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2400" b="1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Thời gian: </a:t>
          </a:r>
        </a:p>
        <a:p>
          <a:r>
            <a:rPr lang="en-US" sz="2400" b="1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Từ ngày 6/1-7/2/1930 </a:t>
          </a:r>
        </a:p>
      </dgm:t>
    </dgm:pt>
    <dgm:pt modelId="{4EF44A33-1A8D-4619-B49D-620BE22DEC14}" cxnId="{66712491-E2F5-41A4-B709-391DEBEB6FD4}" type="parTrans">
      <dgm:prSet/>
      <dgm:spPr/>
      <dgm:t>
        <a:bodyPr/>
        <a:lstStyle/>
        <a:p>
          <a:endParaRPr lang="en-US"/>
        </a:p>
      </dgm:t>
    </dgm:pt>
    <dgm:pt modelId="{B1926473-E1D4-4CFE-87AF-AA97F92C0900}" cxnId="{66712491-E2F5-41A4-B709-391DEBEB6FD4}" type="sibTrans">
      <dgm:prSet/>
      <dgm:spPr/>
      <dgm:t>
        <a:bodyPr/>
        <a:lstStyle/>
        <a:p>
          <a:endParaRPr lang="en-US"/>
        </a:p>
      </dgm:t>
    </dgm:pt>
    <dgm:pt modelId="{1FCF67DE-6042-46BE-AB51-B5FA39420204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en-US" sz="2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Địa điểm:</a:t>
          </a:r>
        </a:p>
        <a:p>
          <a:pPr algn="l"/>
          <a:r>
            <a:rPr lang="en-US" sz="2400" b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Cửu Long (</a:t>
          </a:r>
          <a:r>
            <a:rPr lang="en-US" sz="2400" b="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Hương</a:t>
          </a:r>
          <a:r>
            <a:rPr lang="en-US" sz="2400" b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400" b="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Cảng</a:t>
          </a:r>
          <a:r>
            <a:rPr lang="en-US" sz="2400" b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- TQ)</a:t>
          </a:r>
        </a:p>
      </dgm:t>
    </dgm:pt>
    <dgm:pt modelId="{89BB117F-4BD4-4C76-A928-7FB3C00C7D57}" cxnId="{1BA8E434-5523-451A-B78B-5F24480BA5AB}" type="parTrans">
      <dgm:prSet/>
      <dgm:spPr/>
      <dgm:t>
        <a:bodyPr/>
        <a:lstStyle/>
        <a:p>
          <a:endParaRPr lang="en-US"/>
        </a:p>
      </dgm:t>
    </dgm:pt>
    <dgm:pt modelId="{828E0B43-DBD1-4A25-88C2-ABCDB10D7F81}" cxnId="{1BA8E434-5523-451A-B78B-5F24480BA5AB}" type="sibTrans">
      <dgm:prSet/>
      <dgm:spPr/>
      <dgm:t>
        <a:bodyPr/>
        <a:lstStyle/>
        <a:p>
          <a:endParaRPr lang="en-US"/>
        </a:p>
      </dgm:t>
    </dgm:pt>
    <dgm:pt modelId="{0463FDDB-9D6E-47C1-A3E6-9EE3CD50C1B7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2400" b="1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Thành phần:</a:t>
          </a:r>
        </a:p>
        <a:p>
          <a:r>
            <a:rPr lang="en-US" sz="2400" b="1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 An Nam CSĐ.</a:t>
          </a:r>
        </a:p>
        <a:p>
          <a:r>
            <a:rPr lang="en-US" sz="2400" b="1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 Đông Dương CSĐ.</a:t>
          </a:r>
        </a:p>
        <a:p>
          <a:r>
            <a:rPr lang="en-US" sz="2400" b="1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 Phái viên QTCS</a:t>
          </a:r>
        </a:p>
      </dgm:t>
    </dgm:pt>
    <dgm:pt modelId="{CBC46BEB-EADD-471B-AAD5-E2074EF2ECA2}" cxnId="{18CD96AD-B1F4-4F3F-B574-923C9BA607A5}" type="parTrans">
      <dgm:prSet/>
      <dgm:spPr/>
      <dgm:t>
        <a:bodyPr/>
        <a:lstStyle/>
        <a:p>
          <a:endParaRPr lang="en-US"/>
        </a:p>
      </dgm:t>
    </dgm:pt>
    <dgm:pt modelId="{542A1B9C-C3DA-4F59-8AFE-913EEDCCB5C5}" cxnId="{18CD96AD-B1F4-4F3F-B574-923C9BA607A5}" type="sibTrans">
      <dgm:prSet/>
      <dgm:spPr/>
      <dgm:t>
        <a:bodyPr/>
        <a:lstStyle/>
        <a:p>
          <a:endParaRPr lang="en-US"/>
        </a:p>
      </dgm:t>
    </dgm:pt>
    <dgm:pt modelId="{FE41F0E7-36EB-4272-8F61-1F17D4480D1B}" type="pres">
      <dgm:prSet presAssocID="{70FEAD88-A564-46DE-B4D5-85384939CF2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5ACF6A4-71C4-44A6-95F4-D89EB2EF6C6E}" type="pres">
      <dgm:prSet presAssocID="{26059768-F9C3-480A-83DD-48498B203105}" presName="parentLin" presStyleCnt="0"/>
      <dgm:spPr/>
    </dgm:pt>
    <dgm:pt modelId="{57F5A3BE-0B4A-4046-827C-49511D75D7D3}" type="pres">
      <dgm:prSet presAssocID="{26059768-F9C3-480A-83DD-48498B203105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5ECBE0B6-44BA-4147-970D-A3A6749B6E45}" type="pres">
      <dgm:prSet presAssocID="{26059768-F9C3-480A-83DD-48498B203105}" presName="parentText" presStyleLbl="node1" presStyleIdx="0" presStyleCnt="3" custScaleX="133661" custScaleY="342648" custLinFactNeighborY="248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6D27FF-28E6-4144-AD2B-966392BEA78F}" type="pres">
      <dgm:prSet presAssocID="{26059768-F9C3-480A-83DD-48498B203105}" presName="negativeSpace" presStyleCnt="0"/>
      <dgm:spPr/>
    </dgm:pt>
    <dgm:pt modelId="{3E5106B0-AEF0-4F40-8D90-7E6F7EE6B0AE}" type="pres">
      <dgm:prSet presAssocID="{26059768-F9C3-480A-83DD-48498B203105}" presName="childText" presStyleLbl="conFgAcc1" presStyleIdx="0" presStyleCnt="3">
        <dgm:presLayoutVars>
          <dgm:bulletEnabled val="1"/>
        </dgm:presLayoutVars>
      </dgm:prSet>
      <dgm:spPr/>
    </dgm:pt>
    <dgm:pt modelId="{E08FBDB4-B2B0-4F00-BC33-807D6E39C4D9}" type="pres">
      <dgm:prSet presAssocID="{B1926473-E1D4-4CFE-87AF-AA97F92C0900}" presName="spaceBetweenRectangles" presStyleCnt="0"/>
      <dgm:spPr/>
    </dgm:pt>
    <dgm:pt modelId="{7AB50765-FFCE-43D4-9C7A-35FB5DAD25E7}" type="pres">
      <dgm:prSet presAssocID="{1FCF67DE-6042-46BE-AB51-B5FA39420204}" presName="parentLin" presStyleCnt="0"/>
      <dgm:spPr/>
    </dgm:pt>
    <dgm:pt modelId="{A39CB547-1B42-47BD-B353-56DC6D999F01}" type="pres">
      <dgm:prSet presAssocID="{1FCF67DE-6042-46BE-AB51-B5FA39420204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FE7C7C6B-473A-4913-A55B-DF31E9F95554}" type="pres">
      <dgm:prSet presAssocID="{1FCF67DE-6042-46BE-AB51-B5FA39420204}" presName="parentText" presStyleLbl="node1" presStyleIdx="1" presStyleCnt="3" custScaleX="142997" custScaleY="328205" custLinFactNeighborX="-26927" custLinFactNeighborY="8207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420F85-BC70-4512-B2A4-6BF7E1C188C1}" type="pres">
      <dgm:prSet presAssocID="{1FCF67DE-6042-46BE-AB51-B5FA39420204}" presName="negativeSpace" presStyleCnt="0"/>
      <dgm:spPr/>
    </dgm:pt>
    <dgm:pt modelId="{4F60773C-DDAA-441F-AFE3-A9C72AB5D7F7}" type="pres">
      <dgm:prSet presAssocID="{1FCF67DE-6042-46BE-AB51-B5FA39420204}" presName="childText" presStyleLbl="conFgAcc1" presStyleIdx="1" presStyleCnt="3">
        <dgm:presLayoutVars>
          <dgm:bulletEnabled val="1"/>
        </dgm:presLayoutVars>
      </dgm:prSet>
      <dgm:spPr/>
    </dgm:pt>
    <dgm:pt modelId="{5DA0D6E0-0798-4F3B-BB28-4BED8C60D749}" type="pres">
      <dgm:prSet presAssocID="{828E0B43-DBD1-4A25-88C2-ABCDB10D7F81}" presName="spaceBetweenRectangles" presStyleCnt="0"/>
      <dgm:spPr/>
    </dgm:pt>
    <dgm:pt modelId="{92B4CC00-7A37-4A1E-A896-AE634DDD2FFA}" type="pres">
      <dgm:prSet presAssocID="{0463FDDB-9D6E-47C1-A3E6-9EE3CD50C1B7}" presName="parentLin" presStyleCnt="0"/>
      <dgm:spPr/>
    </dgm:pt>
    <dgm:pt modelId="{AD1DB3C6-3324-47C3-8FC7-ABD54DFCA4B0}" type="pres">
      <dgm:prSet presAssocID="{0463FDDB-9D6E-47C1-A3E6-9EE3CD50C1B7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8FC6CD1D-4B87-4BD8-A73E-B1932CC92E5D}" type="pres">
      <dgm:prSet presAssocID="{0463FDDB-9D6E-47C1-A3E6-9EE3CD50C1B7}" presName="parentText" presStyleLbl="node1" presStyleIdx="2" presStyleCnt="3" custScaleX="134335" custScaleY="631343" custLinFactX="6673" custLinFactY="105040" custLinFactNeighborX="100000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822028-C752-40B7-AD07-718EB64F5C42}" type="pres">
      <dgm:prSet presAssocID="{0463FDDB-9D6E-47C1-A3E6-9EE3CD50C1B7}" presName="negativeSpace" presStyleCnt="0"/>
      <dgm:spPr/>
    </dgm:pt>
    <dgm:pt modelId="{574A2DF1-2076-4E20-9DC1-53B0907C722B}" type="pres">
      <dgm:prSet presAssocID="{0463FDDB-9D6E-47C1-A3E6-9EE3CD50C1B7}" presName="childText" presStyleLbl="conFgAcc1" presStyleIdx="2" presStyleCnt="3" custScaleY="221112">
        <dgm:presLayoutVars>
          <dgm:bulletEnabled val="1"/>
        </dgm:presLayoutVars>
      </dgm:prSet>
      <dgm:spPr/>
    </dgm:pt>
  </dgm:ptLst>
  <dgm:cxnLst>
    <dgm:cxn modelId="{9F45E79A-6E56-451F-AE60-32DF890DD173}" type="presOf" srcId="{26059768-F9C3-480A-83DD-48498B203105}" destId="{5ECBE0B6-44BA-4147-970D-A3A6749B6E45}" srcOrd="1" destOrd="0" presId="urn:microsoft.com/office/officeart/2005/8/layout/list1"/>
    <dgm:cxn modelId="{BD635280-EDAD-4DF2-AF6B-DCBB1CFD11DD}" type="presOf" srcId="{70FEAD88-A564-46DE-B4D5-85384939CF2B}" destId="{FE41F0E7-36EB-4272-8F61-1F17D4480D1B}" srcOrd="0" destOrd="0" presId="urn:microsoft.com/office/officeart/2005/8/layout/list1"/>
    <dgm:cxn modelId="{5405DFCE-82E5-4397-A503-56946221AD36}" type="presOf" srcId="{1FCF67DE-6042-46BE-AB51-B5FA39420204}" destId="{A39CB547-1B42-47BD-B353-56DC6D999F01}" srcOrd="0" destOrd="0" presId="urn:microsoft.com/office/officeart/2005/8/layout/list1"/>
    <dgm:cxn modelId="{F4A0734F-97E8-4260-A498-B59531F59CF9}" type="presOf" srcId="{26059768-F9C3-480A-83DD-48498B203105}" destId="{57F5A3BE-0B4A-4046-827C-49511D75D7D3}" srcOrd="0" destOrd="0" presId="urn:microsoft.com/office/officeart/2005/8/layout/list1"/>
    <dgm:cxn modelId="{66712491-E2F5-41A4-B709-391DEBEB6FD4}" srcId="{70FEAD88-A564-46DE-B4D5-85384939CF2B}" destId="{26059768-F9C3-480A-83DD-48498B203105}" srcOrd="0" destOrd="0" parTransId="{4EF44A33-1A8D-4619-B49D-620BE22DEC14}" sibTransId="{B1926473-E1D4-4CFE-87AF-AA97F92C0900}"/>
    <dgm:cxn modelId="{96B5E636-721E-4396-BB5D-D5BB6F8AE3F0}" type="presOf" srcId="{1FCF67DE-6042-46BE-AB51-B5FA39420204}" destId="{FE7C7C6B-473A-4913-A55B-DF31E9F95554}" srcOrd="1" destOrd="0" presId="urn:microsoft.com/office/officeart/2005/8/layout/list1"/>
    <dgm:cxn modelId="{BF7F59FB-9F24-468E-A69C-1FB0CFD3094F}" type="presOf" srcId="{0463FDDB-9D6E-47C1-A3E6-9EE3CD50C1B7}" destId="{8FC6CD1D-4B87-4BD8-A73E-B1932CC92E5D}" srcOrd="1" destOrd="0" presId="urn:microsoft.com/office/officeart/2005/8/layout/list1"/>
    <dgm:cxn modelId="{1BA8E434-5523-451A-B78B-5F24480BA5AB}" srcId="{70FEAD88-A564-46DE-B4D5-85384939CF2B}" destId="{1FCF67DE-6042-46BE-AB51-B5FA39420204}" srcOrd="1" destOrd="0" parTransId="{89BB117F-4BD4-4C76-A928-7FB3C00C7D57}" sibTransId="{828E0B43-DBD1-4A25-88C2-ABCDB10D7F81}"/>
    <dgm:cxn modelId="{6F4B5C86-778B-4C04-B43D-12053F63B4C2}" type="presOf" srcId="{0463FDDB-9D6E-47C1-A3E6-9EE3CD50C1B7}" destId="{AD1DB3C6-3324-47C3-8FC7-ABD54DFCA4B0}" srcOrd="0" destOrd="0" presId="urn:microsoft.com/office/officeart/2005/8/layout/list1"/>
    <dgm:cxn modelId="{18CD96AD-B1F4-4F3F-B574-923C9BA607A5}" srcId="{70FEAD88-A564-46DE-B4D5-85384939CF2B}" destId="{0463FDDB-9D6E-47C1-A3E6-9EE3CD50C1B7}" srcOrd="2" destOrd="0" parTransId="{CBC46BEB-EADD-471B-AAD5-E2074EF2ECA2}" sibTransId="{542A1B9C-C3DA-4F59-8AFE-913EEDCCB5C5}"/>
    <dgm:cxn modelId="{4D6C51B4-88E8-4B71-AE6E-D59D1C858168}" type="presParOf" srcId="{FE41F0E7-36EB-4272-8F61-1F17D4480D1B}" destId="{F5ACF6A4-71C4-44A6-95F4-D89EB2EF6C6E}" srcOrd="0" destOrd="0" presId="urn:microsoft.com/office/officeart/2005/8/layout/list1"/>
    <dgm:cxn modelId="{DC50D2FF-53E4-476C-BC7C-2815B9741708}" type="presParOf" srcId="{F5ACF6A4-71C4-44A6-95F4-D89EB2EF6C6E}" destId="{57F5A3BE-0B4A-4046-827C-49511D75D7D3}" srcOrd="0" destOrd="0" presId="urn:microsoft.com/office/officeart/2005/8/layout/list1"/>
    <dgm:cxn modelId="{21F0ADEB-CE0C-4682-B506-DCFF9C605F35}" type="presParOf" srcId="{F5ACF6A4-71C4-44A6-95F4-D89EB2EF6C6E}" destId="{5ECBE0B6-44BA-4147-970D-A3A6749B6E45}" srcOrd="1" destOrd="0" presId="urn:microsoft.com/office/officeart/2005/8/layout/list1"/>
    <dgm:cxn modelId="{FF050E6E-D436-41B4-804A-859C5CB82F0B}" type="presParOf" srcId="{FE41F0E7-36EB-4272-8F61-1F17D4480D1B}" destId="{506D27FF-28E6-4144-AD2B-966392BEA78F}" srcOrd="1" destOrd="0" presId="urn:microsoft.com/office/officeart/2005/8/layout/list1"/>
    <dgm:cxn modelId="{E715A66B-3776-4BF2-BB05-D61BF82662F9}" type="presParOf" srcId="{FE41F0E7-36EB-4272-8F61-1F17D4480D1B}" destId="{3E5106B0-AEF0-4F40-8D90-7E6F7EE6B0AE}" srcOrd="2" destOrd="0" presId="urn:microsoft.com/office/officeart/2005/8/layout/list1"/>
    <dgm:cxn modelId="{9D976C05-B0E4-4838-B121-9A697A872F06}" type="presParOf" srcId="{FE41F0E7-36EB-4272-8F61-1F17D4480D1B}" destId="{E08FBDB4-B2B0-4F00-BC33-807D6E39C4D9}" srcOrd="3" destOrd="0" presId="urn:microsoft.com/office/officeart/2005/8/layout/list1"/>
    <dgm:cxn modelId="{73F0B7F8-590A-4340-B828-443C8B8EC774}" type="presParOf" srcId="{FE41F0E7-36EB-4272-8F61-1F17D4480D1B}" destId="{7AB50765-FFCE-43D4-9C7A-35FB5DAD25E7}" srcOrd="4" destOrd="0" presId="urn:microsoft.com/office/officeart/2005/8/layout/list1"/>
    <dgm:cxn modelId="{4190E5E7-A8D7-4565-97E3-224343AE48B5}" type="presParOf" srcId="{7AB50765-FFCE-43D4-9C7A-35FB5DAD25E7}" destId="{A39CB547-1B42-47BD-B353-56DC6D999F01}" srcOrd="0" destOrd="0" presId="urn:microsoft.com/office/officeart/2005/8/layout/list1"/>
    <dgm:cxn modelId="{10B9AA4E-4D26-49E3-B5E7-0915E317A63F}" type="presParOf" srcId="{7AB50765-FFCE-43D4-9C7A-35FB5DAD25E7}" destId="{FE7C7C6B-473A-4913-A55B-DF31E9F95554}" srcOrd="1" destOrd="0" presId="urn:microsoft.com/office/officeart/2005/8/layout/list1"/>
    <dgm:cxn modelId="{9621382B-2EE2-4B8F-8C05-7142D7252C63}" type="presParOf" srcId="{FE41F0E7-36EB-4272-8F61-1F17D4480D1B}" destId="{90420F85-BC70-4512-B2A4-6BF7E1C188C1}" srcOrd="5" destOrd="0" presId="urn:microsoft.com/office/officeart/2005/8/layout/list1"/>
    <dgm:cxn modelId="{4D28452E-12ED-4EFD-8744-B0E7ED7A16AA}" type="presParOf" srcId="{FE41F0E7-36EB-4272-8F61-1F17D4480D1B}" destId="{4F60773C-DDAA-441F-AFE3-A9C72AB5D7F7}" srcOrd="6" destOrd="0" presId="urn:microsoft.com/office/officeart/2005/8/layout/list1"/>
    <dgm:cxn modelId="{263FC709-7478-48EC-967C-DDCE711F189B}" type="presParOf" srcId="{FE41F0E7-36EB-4272-8F61-1F17D4480D1B}" destId="{5DA0D6E0-0798-4F3B-BB28-4BED8C60D749}" srcOrd="7" destOrd="0" presId="urn:microsoft.com/office/officeart/2005/8/layout/list1"/>
    <dgm:cxn modelId="{9E7B83D6-1E6F-4B41-A685-1C0BB6727EE0}" type="presParOf" srcId="{FE41F0E7-36EB-4272-8F61-1F17D4480D1B}" destId="{92B4CC00-7A37-4A1E-A896-AE634DDD2FFA}" srcOrd="8" destOrd="0" presId="urn:microsoft.com/office/officeart/2005/8/layout/list1"/>
    <dgm:cxn modelId="{BF07ED1B-39B2-41BF-82C6-6C632803CB7A}" type="presParOf" srcId="{92B4CC00-7A37-4A1E-A896-AE634DDD2FFA}" destId="{AD1DB3C6-3324-47C3-8FC7-ABD54DFCA4B0}" srcOrd="0" destOrd="0" presId="urn:microsoft.com/office/officeart/2005/8/layout/list1"/>
    <dgm:cxn modelId="{8760C442-1D23-43FC-9323-C4EB282AC5AA}" type="presParOf" srcId="{92B4CC00-7A37-4A1E-A896-AE634DDD2FFA}" destId="{8FC6CD1D-4B87-4BD8-A73E-B1932CC92E5D}" srcOrd="1" destOrd="0" presId="urn:microsoft.com/office/officeart/2005/8/layout/list1"/>
    <dgm:cxn modelId="{82066AE1-E28A-4B92-85EC-04B2B1AF42E1}" type="presParOf" srcId="{FE41F0E7-36EB-4272-8F61-1F17D4480D1B}" destId="{C3822028-C752-40B7-AD07-718EB64F5C42}" srcOrd="9" destOrd="0" presId="urn:microsoft.com/office/officeart/2005/8/layout/list1"/>
    <dgm:cxn modelId="{F5CEFACD-8FC0-4D71-853F-130020BBE61E}" type="presParOf" srcId="{FE41F0E7-36EB-4272-8F61-1F17D4480D1B}" destId="{574A2DF1-2076-4E20-9DC1-53B0907C722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11043139" cy="5150643"/>
        <a:chOff x="0" y="0"/>
        <a:chExt cx="11043139" cy="5150643"/>
      </a:xfrm>
    </dsp:grpSpPr>
    <dsp:sp modelId="{9C1E6031-A31B-47D4-9751-512DBCC9EACA}">
      <dsp:nvSpPr>
        <dsp:cNvPr id="3" name="Pie 2"/>
        <dsp:cNvSpPr/>
      </dsp:nvSpPr>
      <dsp:spPr bwMode="white">
        <a:xfrm>
          <a:off x="1161316" y="-1032101"/>
          <a:ext cx="3999251" cy="6182744"/>
        </a:xfrm>
        <a:prstGeom prst="pie">
          <a:avLst>
            <a:gd name="adj1" fmla="val 5400000"/>
            <a:gd name="adj2" fmla="val 16200000"/>
          </a:avLst>
        </a:prstGeom>
      </dsp:spPr>
      <dsp:style>
        <a:lnRef idx="2">
          <a:schemeClr val="lt1"/>
        </a:lnRef>
        <a:fillRef idx="1">
          <a:schemeClr val="accent4">
            <a:hueOff val="0"/>
            <a:satOff val="0"/>
            <a:lumOff val="0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Xfrm>
        <a:off x="1161316" y="-1032101"/>
        <a:ext cx="3999251" cy="6182744"/>
      </dsp:txXfrm>
    </dsp:sp>
    <dsp:sp modelId="{5BAC3CD8-9AB6-44A3-B337-CE06980FB5D0}">
      <dsp:nvSpPr>
        <dsp:cNvPr id="4" name="Rectangles 3"/>
        <dsp:cNvSpPr/>
      </dsp:nvSpPr>
      <dsp:spPr bwMode="white">
        <a:xfrm>
          <a:off x="2096189" y="-1475240"/>
          <a:ext cx="8880992" cy="6625883"/>
        </a:xfrm>
        <a:prstGeom prst="rect">
          <a:avLst/>
        </a:prstGeom>
        <a:solidFill>
          <a:srgbClr val="00B0F0"/>
        </a:solidFill>
      </dsp:spPr>
      <dsp:style>
        <a:lnRef idx="2">
          <a:schemeClr val="accent4">
            <a:hueOff val="0"/>
            <a:satOff val="0"/>
            <a:lumOff val="0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137160" tIns="137160" rIns="137160" bIns="137160" anchor="ctr"/>
        <a:lstStyle>
          <a:lvl1pPr algn="ctr">
            <a:defRPr sz="6500"/>
          </a:lvl1pPr>
          <a:lvl2pPr marL="285750" indent="-285750" algn="ctr">
            <a:defRPr sz="6500"/>
          </a:lvl2pPr>
          <a:lvl3pPr marL="571500" indent="-285750" algn="ctr">
            <a:defRPr sz="6500"/>
          </a:lvl3pPr>
          <a:lvl4pPr marL="857250" indent="-285750" algn="ctr">
            <a:defRPr sz="6500"/>
          </a:lvl4pPr>
          <a:lvl5pPr marL="1143000" indent="-285750" algn="ctr">
            <a:defRPr sz="6500"/>
          </a:lvl5pPr>
          <a:lvl6pPr marL="1428750" indent="-285750" algn="ctr">
            <a:defRPr sz="6500"/>
          </a:lvl6pPr>
          <a:lvl7pPr marL="1714500" indent="-285750" algn="ctr">
            <a:defRPr sz="6500"/>
          </a:lvl7pPr>
          <a:lvl8pPr marL="2000250" indent="-285750" algn="ctr">
            <a:defRPr sz="6500"/>
          </a:lvl8pPr>
          <a:lvl9pPr marL="2286000" indent="-285750" algn="ctr">
            <a:defRPr sz="6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Sự chuyển biến mạnh mẽ </a:t>
          </a:r>
          <a:endParaRPr lang="en-US" sz="3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của chủ nghĩa tư bản</a:t>
          </a:r>
          <a:endParaRPr lang="en-US" sz="3600" b="1" dirty="0">
            <a:solidFill>
              <a:schemeClr val="dk1"/>
            </a:solidFill>
          </a:endParaRPr>
        </a:p>
      </dsp:txBody>
      <dsp:txXfrm>
        <a:off x="2096189" y="-1475240"/>
        <a:ext cx="8880992" cy="6625883"/>
      </dsp:txXfrm>
    </dsp:sp>
    <dsp:sp modelId="{F2B53FF5-9B6E-4226-AE6C-17B4569585EC}">
      <dsp:nvSpPr>
        <dsp:cNvPr id="6" name="Pie 5"/>
        <dsp:cNvSpPr/>
      </dsp:nvSpPr>
      <dsp:spPr bwMode="white">
        <a:xfrm>
          <a:off x="1360044" y="1146481"/>
          <a:ext cx="2567915" cy="4004162"/>
        </a:xfrm>
        <a:prstGeom prst="pie">
          <a:avLst>
            <a:gd name="adj1" fmla="val 5400000"/>
            <a:gd name="adj2" fmla="val 16200000"/>
          </a:avLst>
        </a:prstGeom>
      </dsp:spPr>
      <dsp:style>
        <a:lnRef idx="2">
          <a:schemeClr val="lt1"/>
        </a:lnRef>
        <a:fillRef idx="1">
          <a:schemeClr val="accent4">
            <a:hueOff val="4890000"/>
            <a:satOff val="-20391"/>
            <a:lumOff val="4706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Xfrm>
        <a:off x="1360044" y="1146481"/>
        <a:ext cx="2567915" cy="4004162"/>
      </dsp:txXfrm>
    </dsp:sp>
    <dsp:sp modelId="{75BCBD65-050A-4A52-A764-A8805A6131E9}">
      <dsp:nvSpPr>
        <dsp:cNvPr id="7" name="Rectangles 6"/>
        <dsp:cNvSpPr/>
      </dsp:nvSpPr>
      <dsp:spPr bwMode="white">
        <a:xfrm>
          <a:off x="2126453" y="989625"/>
          <a:ext cx="8841800" cy="4161018"/>
        </a:xfrm>
        <a:prstGeom prst="rect">
          <a:avLst/>
        </a:prstGeom>
        <a:solidFill>
          <a:srgbClr val="FF0000"/>
        </a:solidFill>
      </dsp:spPr>
      <dsp:style>
        <a:lnRef idx="2">
          <a:schemeClr val="accent4">
            <a:hueOff val="4890000"/>
            <a:satOff val="-20391"/>
            <a:lumOff val="4706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137160" tIns="137160" rIns="137160" bIns="137160" anchor="ctr"/>
        <a:lstStyle>
          <a:lvl1pPr algn="ctr">
            <a:defRPr sz="6500"/>
          </a:lvl1pPr>
          <a:lvl2pPr marL="285750" indent="-285750" algn="ctr">
            <a:defRPr sz="6500"/>
          </a:lvl2pPr>
          <a:lvl3pPr marL="571500" indent="-285750" algn="ctr">
            <a:defRPr sz="6500"/>
          </a:lvl3pPr>
          <a:lvl4pPr marL="857250" indent="-285750" algn="ctr">
            <a:defRPr sz="6500"/>
          </a:lvl4pPr>
          <a:lvl5pPr marL="1143000" indent="-285750" algn="ctr">
            <a:defRPr sz="6500"/>
          </a:lvl5pPr>
          <a:lvl6pPr marL="1428750" indent="-285750" algn="ctr">
            <a:defRPr sz="6500"/>
          </a:lvl6pPr>
          <a:lvl7pPr marL="1714500" indent="-285750" algn="ctr">
            <a:defRPr sz="6500"/>
          </a:lvl7pPr>
          <a:lvl8pPr marL="2000250" indent="-285750" algn="ctr">
            <a:defRPr sz="6500"/>
          </a:lvl8pPr>
          <a:lvl9pPr marL="2286000" indent="-285750" algn="ctr">
            <a:defRPr sz="6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Ảnh hưởng của chủ nghĩa</a:t>
          </a:r>
          <a:endParaRPr lang="en-US" sz="3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Mác – </a:t>
          </a:r>
          <a:r>
            <a:rPr lang="en-US" sz="36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Lênin</a:t>
          </a:r>
          <a:endParaRPr lang="en-US" sz="3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26453" y="989625"/>
        <a:ext cx="8841800" cy="4161018"/>
      </dsp:txXfrm>
    </dsp:sp>
    <dsp:sp modelId="{3F21CEDC-03BC-457D-AB62-C47EBA8A9400}">
      <dsp:nvSpPr>
        <dsp:cNvPr id="9" name="Pie 8"/>
        <dsp:cNvSpPr/>
      </dsp:nvSpPr>
      <dsp:spPr bwMode="white">
        <a:xfrm>
          <a:off x="1530143" y="3153618"/>
          <a:ext cx="1230213" cy="1997025"/>
        </a:xfrm>
        <a:prstGeom prst="pie">
          <a:avLst>
            <a:gd name="adj1" fmla="val 5400000"/>
            <a:gd name="adj2" fmla="val 16200000"/>
          </a:avLst>
        </a:prstGeom>
      </dsp:spPr>
      <dsp:style>
        <a:lnRef idx="2">
          <a:schemeClr val="lt1"/>
        </a:lnRef>
        <a:fillRef idx="1">
          <a:schemeClr val="accent4">
            <a:hueOff val="9780000"/>
            <a:satOff val="-40783"/>
            <a:lumOff val="9412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Xfrm>
        <a:off x="1530143" y="3153618"/>
        <a:ext cx="1230213" cy="1997025"/>
      </dsp:txXfrm>
    </dsp:sp>
    <dsp:sp modelId="{3AB36C92-B8C7-476B-B4C6-456E5B50C09B}">
      <dsp:nvSpPr>
        <dsp:cNvPr id="10" name="Rectangles 9"/>
        <dsp:cNvSpPr/>
      </dsp:nvSpPr>
      <dsp:spPr bwMode="white">
        <a:xfrm>
          <a:off x="2143421" y="3008687"/>
          <a:ext cx="8829509" cy="2054132"/>
        </a:xfrm>
        <a:prstGeom prst="rect">
          <a:avLst/>
        </a:prstGeom>
        <a:solidFill>
          <a:srgbClr val="FFFF00"/>
        </a:solidFill>
      </dsp:spPr>
      <dsp:style>
        <a:lnRef idx="2">
          <a:schemeClr val="accent4">
            <a:hueOff val="9780000"/>
            <a:satOff val="-40783"/>
            <a:lumOff val="9412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121920" tIns="121920" rIns="121920" bIns="121920" anchor="ctr"/>
        <a:lstStyle>
          <a:lvl1pPr algn="ctr">
            <a:defRPr sz="6500"/>
          </a:lvl1pPr>
          <a:lvl2pPr marL="285750" indent="-285750" algn="ctr">
            <a:defRPr sz="6500"/>
          </a:lvl2pPr>
          <a:lvl3pPr marL="571500" indent="-285750" algn="ctr">
            <a:defRPr sz="6500"/>
          </a:lvl3pPr>
          <a:lvl4pPr marL="857250" indent="-285750" algn="ctr">
            <a:defRPr sz="6500"/>
          </a:lvl4pPr>
          <a:lvl5pPr marL="1143000" indent="-285750" algn="ctr">
            <a:defRPr sz="6500"/>
          </a:lvl5pPr>
          <a:lvl6pPr marL="1428750" indent="-285750" algn="ctr">
            <a:defRPr sz="6500"/>
          </a:lvl6pPr>
          <a:lvl7pPr marL="1714500" indent="-285750" algn="ctr">
            <a:defRPr sz="6500"/>
          </a:lvl7pPr>
          <a:lvl8pPr marL="2000250" indent="-285750" algn="ctr">
            <a:defRPr sz="6500"/>
          </a:lvl8pPr>
          <a:lvl9pPr marL="2286000" indent="-285750" algn="ctr">
            <a:defRPr sz="6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Tác động của Cách mạng </a:t>
          </a:r>
          <a:endParaRPr lang="en-US" sz="32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Tháng Mười Nga</a:t>
          </a:r>
          <a:endParaRPr lang="en-US" sz="32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và Quốc tế cộng sản</a:t>
          </a:r>
          <a:endParaRPr>
            <a:solidFill>
              <a:schemeClr val="dk1"/>
            </a:solidFill>
          </a:endParaRPr>
        </a:p>
      </dsp:txBody>
      <dsp:txXfrm>
        <a:off x="2143421" y="3008687"/>
        <a:ext cx="8829509" cy="2054132"/>
      </dsp:txXfrm>
    </dsp:sp>
    <dsp:sp modelId="{6AC7133D-2306-487C-99C2-B31D8C2E1D84}">
      <dsp:nvSpPr>
        <dsp:cNvPr id="5" name="Rectangles 4" hidden="1"/>
        <dsp:cNvSpPr/>
      </dsp:nvSpPr>
      <dsp:spPr>
        <a:xfrm>
          <a:off x="-287699" y="5556969"/>
          <a:ext cx="11043139" cy="331294"/>
        </a:xfrm>
        <a:prstGeom prst="rect">
          <a:avLst/>
        </a:prstGeom>
      </dsp:spPr>
      <dsp:txXfrm>
        <a:off x="-287699" y="5556969"/>
        <a:ext cx="11043139" cy="331294"/>
      </dsp:txXfrm>
    </dsp:sp>
    <dsp:sp modelId="{2E88DB80-B572-4943-9D83-4B989E2A404B}">
      <dsp:nvSpPr>
        <dsp:cNvPr id="8" name="Rectangles 7" hidden="1"/>
        <dsp:cNvSpPr/>
      </dsp:nvSpPr>
      <dsp:spPr>
        <a:xfrm>
          <a:off x="-287699" y="5225675"/>
          <a:ext cx="11043139" cy="331294"/>
        </a:xfrm>
        <a:prstGeom prst="rect">
          <a:avLst/>
        </a:prstGeom>
      </dsp:spPr>
      <dsp:txXfrm>
        <a:off x="-287699" y="5225675"/>
        <a:ext cx="11043139" cy="3312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14640560" cy="3096260"/>
        <a:chOff x="0" y="0"/>
        <a:chExt cx="14640560" cy="3096260"/>
      </a:xfrm>
    </dsp:grpSpPr>
    <dsp:sp modelId="{0AE1DC3D-49EE-467B-BABC-11F8BF852E00}">
      <dsp:nvSpPr>
        <dsp:cNvPr id="4" name="Rounded Rectangle 3"/>
        <dsp:cNvSpPr/>
      </dsp:nvSpPr>
      <dsp:spPr bwMode="white">
        <a:xfrm>
          <a:off x="3643434" y="669686"/>
          <a:ext cx="1839457" cy="1517167"/>
        </a:xfrm>
        <a:prstGeom prst="roundRect">
          <a:avLst>
            <a:gd name="adj" fmla="val 10000"/>
          </a:avLst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vert="horz" wrap="square" lIns="45719" tIns="45719" rIns="45719" bIns="45719" anchor="t"/>
        <a:lstStyle>
          <a:lvl1pPr algn="l">
            <a:defRPr sz="6500"/>
          </a:lvl1pPr>
          <a:lvl2pPr marL="285750" indent="-285750" algn="l">
            <a:defRPr sz="6500"/>
          </a:lvl2pPr>
          <a:lvl3pPr marL="571500" indent="-285750" algn="l">
            <a:defRPr sz="6500"/>
          </a:lvl3pPr>
          <a:lvl4pPr marL="857250" indent="-285750" algn="l">
            <a:defRPr sz="6500"/>
          </a:lvl4pPr>
          <a:lvl5pPr marL="1143000" indent="-285750" algn="l">
            <a:defRPr sz="6500"/>
          </a:lvl5pPr>
          <a:lvl6pPr marL="1428750" indent="-285750" algn="l">
            <a:defRPr sz="6500"/>
          </a:lvl6pPr>
          <a:lvl7pPr marL="1714500" indent="-285750" algn="l">
            <a:defRPr sz="6500"/>
          </a:lvl7pPr>
          <a:lvl8pPr marL="2000250" indent="-285750" algn="l">
            <a:defRPr sz="6500"/>
          </a:lvl8pPr>
          <a:lvl9pPr marL="2286000" indent="-285750" algn="l">
            <a:defRPr sz="6500"/>
          </a:lvl9pPr>
        </a:lstStyle>
        <a:p>
          <a:pPr marL="228600" lvl="1" indent="-228600" algn="just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2400" b="0" kern="1200" dirty="0" err="1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Năm</a:t>
          </a:r>
          <a:r>
            <a:rPr lang="en-US" alt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vi-VN" alt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1921 sáng lập “Hội </a:t>
          </a:r>
          <a:r>
            <a:rPr lang="en-US" altLang="en-US" sz="2400" b="0" kern="1200" dirty="0" err="1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liên</a:t>
          </a:r>
          <a:r>
            <a:rPr lang="en-US" alt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altLang="en-US" sz="2400" b="0" kern="1200" dirty="0" err="1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hiệp</a:t>
          </a:r>
          <a:r>
            <a:rPr lang="en-US" alt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t</a:t>
          </a:r>
          <a:r>
            <a:rPr lang="vi-VN" alt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huộc </a:t>
          </a:r>
          <a:r>
            <a:rPr lang="en-US" alt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đ</a:t>
          </a:r>
          <a:r>
            <a:rPr lang="vi-VN" alt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ịa” để tuyên truyền, tập hợp lực lượng chống chủ nghĩa đế quốc</a:t>
          </a:r>
          <a:r>
            <a:rPr lang="en-US" alt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endParaRPr lang="en-US" sz="2400" b="0" kern="1200" dirty="0">
            <a:solidFill>
              <a:schemeClr val="tx1"/>
            </a:solidFill>
            <a:effectLst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3643434" y="669686"/>
        <a:ext cx="1839457" cy="1517167"/>
      </dsp:txXfrm>
    </dsp:sp>
    <dsp:sp modelId="{78CB3DAD-BA3F-4392-A056-0EED1345CB13}">
      <dsp:nvSpPr>
        <dsp:cNvPr id="6" name="Shape 5"/>
        <dsp:cNvSpPr/>
      </dsp:nvSpPr>
      <dsp:spPr bwMode="white">
        <a:xfrm>
          <a:off x="4104879" y="710507"/>
          <a:ext cx="2941986" cy="2941986"/>
        </a:xfrm>
        <a:prstGeom prst="leftCircularArrow">
          <a:avLst>
            <a:gd name="adj1" fmla="val 5000"/>
            <a:gd name="adj2" fmla="val -360000"/>
            <a:gd name="adj3" fmla="val 1291928"/>
            <a:gd name="adj4" fmla="val 8180906"/>
            <a:gd name="adj5" fmla="val 5500"/>
          </a:avLst>
        </a:prstGeom>
      </dsp:spPr>
      <dsp:style>
        <a:lnRef idx="0">
          <a:schemeClr val="accent1">
            <a:tint val="60000"/>
          </a:schemeClr>
        </a:lnRef>
        <a:fillRef idx="1">
          <a:schemeClr val="accent1">
            <a:tint val="60000"/>
          </a:schemeClr>
        </a:fillRef>
        <a:effectRef idx="0">
          <a:scrgbClr r="0" g="0" b="0"/>
        </a:effectRef>
        <a:fontRef idx="minor">
          <a:schemeClr val="lt1"/>
        </a:fontRef>
      </dsp:style>
      <dsp:txXfrm>
        <a:off x="4104879" y="710507"/>
        <a:ext cx="2941986" cy="2941986"/>
      </dsp:txXfrm>
    </dsp:sp>
    <dsp:sp modelId="{250F074C-C3CE-4897-9703-D098ABC5A221}">
      <dsp:nvSpPr>
        <dsp:cNvPr id="5" name="Rounded Rectangle 4"/>
        <dsp:cNvSpPr/>
      </dsp:nvSpPr>
      <dsp:spPr bwMode="white">
        <a:xfrm>
          <a:off x="3799472" y="2446045"/>
          <a:ext cx="1635073" cy="650215"/>
        </a:xfrm>
        <a:prstGeom prst="roundRect">
          <a:avLst>
            <a:gd name="adj" fmla="val 10000"/>
          </a:avLst>
        </a:prstGeom>
        <a:solidFill>
          <a:srgbClr val="0070C0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45719" tIns="30480" rIns="45719" bIns="3048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Về tư tưởng</a:t>
          </a:r>
        </a:p>
      </dsp:txBody>
      <dsp:txXfrm>
        <a:off x="3799472" y="2446045"/>
        <a:ext cx="1635073" cy="650215"/>
      </dsp:txXfrm>
    </dsp:sp>
    <dsp:sp modelId="{0AF8F47B-BA32-4A1A-BB13-BEFB7D3C1772}">
      <dsp:nvSpPr>
        <dsp:cNvPr id="8" name="Rounded Rectangle 7"/>
        <dsp:cNvSpPr/>
      </dsp:nvSpPr>
      <dsp:spPr bwMode="white">
        <a:xfrm>
          <a:off x="6331515" y="694091"/>
          <a:ext cx="1839457" cy="1517167"/>
        </a:xfrm>
        <a:prstGeom prst="roundRect">
          <a:avLst>
            <a:gd name="adj" fmla="val 10000"/>
          </a:avLst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vert="horz" wrap="square" lIns="45719" tIns="45719" rIns="45719" bIns="45719" anchor="t"/>
        <a:lstStyle>
          <a:lvl1pPr algn="l">
            <a:defRPr sz="6500"/>
          </a:lvl1pPr>
          <a:lvl2pPr marL="285750" indent="-285750" algn="l">
            <a:defRPr sz="6500"/>
          </a:lvl2pPr>
          <a:lvl3pPr marL="571500" indent="-285750" algn="l">
            <a:defRPr sz="6500"/>
          </a:lvl3pPr>
          <a:lvl4pPr marL="857250" indent="-285750" algn="l">
            <a:defRPr sz="6500"/>
          </a:lvl4pPr>
          <a:lvl5pPr marL="1143000" indent="-285750" algn="l">
            <a:defRPr sz="6500"/>
          </a:lvl5pPr>
          <a:lvl6pPr marL="1428750" indent="-285750" algn="l">
            <a:defRPr sz="6500"/>
          </a:lvl6pPr>
          <a:lvl7pPr marL="1714500" indent="-285750" algn="l">
            <a:defRPr sz="6500"/>
          </a:lvl7pPr>
          <a:lvl8pPr marL="2000250" indent="-285750" algn="l">
            <a:defRPr sz="6500"/>
          </a:lvl8pPr>
          <a:lvl9pPr marL="2286000" indent="-285750" algn="l">
            <a:defRPr sz="6500"/>
          </a:lvl9pPr>
        </a:lstStyle>
        <a:p>
          <a:pPr marL="228600" lvl="1" indent="-228600" algn="just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Con đường cách mạng là GPDT, GPGC.</a:t>
          </a:r>
          <a:endParaRPr lang="en-US" sz="2400" b="0" kern="1200" dirty="0">
            <a:solidFill>
              <a:schemeClr val="tx1">
                <a:lumMod val="50000"/>
              </a:scheme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marL="228600" lvl="1" indent="-228600" algn="just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CM GPDT ở các nước thuộc địa là một bộ phận của CMVSTG.</a:t>
          </a:r>
          <a:endParaRPr lang="en-US" sz="2400" b="0" kern="1200" dirty="0">
            <a:solidFill>
              <a:schemeClr val="tx1">
                <a:lumMod val="50000"/>
              </a:scheme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marL="285750" lvl="1" indent="-285750" algn="just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endParaRPr sz="6500">
            <a:solidFill>
              <a:schemeClr val="dk1"/>
            </a:solidFill>
          </a:endParaRPr>
        </a:p>
      </dsp:txBody>
      <dsp:txXfrm>
        <a:off x="6331515" y="694091"/>
        <a:ext cx="1839457" cy="1517167"/>
      </dsp:txXfrm>
    </dsp:sp>
    <dsp:sp modelId="{7ABD58E0-CA8A-42E9-873A-7F501D4CA6C9}">
      <dsp:nvSpPr>
        <dsp:cNvPr id="10" name="Circular Arrow 9"/>
        <dsp:cNvSpPr/>
      </dsp:nvSpPr>
      <dsp:spPr bwMode="white">
        <a:xfrm>
          <a:off x="7021901" y="-690997"/>
          <a:ext cx="3027880" cy="3027880"/>
        </a:xfrm>
        <a:prstGeom prst="circularArrow">
          <a:avLst>
            <a:gd name="adj1" fmla="val 5000"/>
            <a:gd name="adj2" fmla="val 360000"/>
            <a:gd name="adj3" fmla="val 19915678"/>
            <a:gd name="adj4" fmla="val 13026699"/>
            <a:gd name="adj5" fmla="val 5500"/>
          </a:avLst>
        </a:prstGeom>
      </dsp:spPr>
      <dsp:style>
        <a:lnRef idx="0">
          <a:schemeClr val="accent1">
            <a:tint val="60000"/>
          </a:schemeClr>
        </a:lnRef>
        <a:fillRef idx="1">
          <a:schemeClr val="accent1">
            <a:tint val="60000"/>
          </a:schemeClr>
        </a:fillRef>
        <a:effectRef idx="0">
          <a:scrgbClr r="0" g="0" b="0"/>
        </a:effectRef>
        <a:fontRef idx="minor">
          <a:schemeClr val="lt1"/>
        </a:fontRef>
      </dsp:style>
      <dsp:txXfrm>
        <a:off x="7021901" y="-690997"/>
        <a:ext cx="3027880" cy="3027880"/>
      </dsp:txXfrm>
    </dsp:sp>
    <dsp:sp modelId="{0D822C2A-D41B-4339-B3F6-177000038C56}">
      <dsp:nvSpPr>
        <dsp:cNvPr id="9" name="Rounded Rectangle 8"/>
        <dsp:cNvSpPr/>
      </dsp:nvSpPr>
      <dsp:spPr bwMode="white">
        <a:xfrm>
          <a:off x="6630639" y="0"/>
          <a:ext cx="1635073" cy="650215"/>
        </a:xfrm>
        <a:prstGeom prst="roundRect">
          <a:avLst>
            <a:gd name="adj" fmla="val 10000"/>
          </a:avLst>
        </a:prstGeom>
        <a:solidFill>
          <a:srgbClr val="0070C0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45719" tIns="30480" rIns="45719" bIns="3048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Về chính trị</a:t>
          </a:r>
        </a:p>
      </dsp:txBody>
      <dsp:txXfrm>
        <a:off x="6630639" y="0"/>
        <a:ext cx="1635073" cy="650215"/>
      </dsp:txXfrm>
    </dsp:sp>
    <dsp:sp modelId="{1EC80AC5-86E1-4DF2-9966-E3EF13A9F9CE}">
      <dsp:nvSpPr>
        <dsp:cNvPr id="12" name="Rounded Rectangle 11"/>
        <dsp:cNvSpPr/>
      </dsp:nvSpPr>
      <dsp:spPr bwMode="white">
        <a:xfrm>
          <a:off x="9074229" y="635531"/>
          <a:ext cx="1839457" cy="1517167"/>
        </a:xfrm>
        <a:prstGeom prst="roundRect">
          <a:avLst>
            <a:gd name="adj" fmla="val 10000"/>
          </a:avLst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vert="horz" wrap="square" lIns="45719" tIns="45719" rIns="45719" bIns="45719" anchor="t"/>
        <a:lstStyle>
          <a:lvl1pPr algn="l">
            <a:defRPr sz="6500"/>
          </a:lvl1pPr>
          <a:lvl2pPr marL="285750" indent="-285750" algn="l">
            <a:defRPr sz="6500"/>
          </a:lvl2pPr>
          <a:lvl3pPr marL="571500" indent="-285750" algn="l">
            <a:defRPr sz="6500"/>
          </a:lvl3pPr>
          <a:lvl4pPr marL="857250" indent="-285750" algn="l">
            <a:defRPr sz="6500"/>
          </a:lvl4pPr>
          <a:lvl5pPr marL="1143000" indent="-285750" algn="l">
            <a:defRPr sz="6500"/>
          </a:lvl5pPr>
          <a:lvl6pPr marL="1428750" indent="-285750" algn="l">
            <a:defRPr sz="6500"/>
          </a:lvl6pPr>
          <a:lvl7pPr marL="1714500" indent="-285750" algn="l">
            <a:defRPr sz="6500"/>
          </a:lvl7pPr>
          <a:lvl8pPr marL="2000250" indent="-285750" algn="l">
            <a:defRPr sz="6500"/>
          </a:lvl8pPr>
          <a:lvl9pPr marL="2286000" indent="-285750" algn="l">
            <a:defRPr sz="6500"/>
          </a:lvl9pPr>
        </a:lstStyle>
        <a:p>
          <a:pPr marL="228600" lvl="1" indent="-228600" algn="l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Tháng 6/1925, thành lập Hội VNCMTN.</a:t>
          </a:r>
          <a:endParaRPr lang="en-US" sz="2400" b="0" kern="1200" dirty="0">
            <a:solidFill>
              <a:schemeClr val="tx1">
                <a:lumMod val="50000"/>
              </a:scheme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marL="228600" lvl="1" indent="-228600" algn="l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</a:t>
          </a:r>
          <a:r>
            <a:rPr lang="vi-VN" alt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uấn luyện cán bộ đưa về nước truyền bá lý luận giải phóng dân tộc</a:t>
          </a:r>
          <a:r>
            <a:rPr lang="en-US" alt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.</a:t>
          </a:r>
          <a:r>
            <a:rPr lang="vi-VN" altLang="en-US" sz="2400" b="0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” </a:t>
          </a:r>
          <a:endParaRPr lang="en-US" sz="2400" b="0" kern="1200" dirty="0">
            <a:solidFill>
              <a:schemeClr val="tx1">
                <a:lumMod val="50000"/>
              </a:scheme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9074229" y="635531"/>
        <a:ext cx="1839457" cy="1517167"/>
      </dsp:txXfrm>
    </dsp:sp>
    <dsp:sp modelId="{94344074-0A6E-47A3-83E8-95A4910B6DA5}">
      <dsp:nvSpPr>
        <dsp:cNvPr id="13" name="Rounded Rectangle 12"/>
        <dsp:cNvSpPr/>
      </dsp:nvSpPr>
      <dsp:spPr bwMode="white">
        <a:xfrm>
          <a:off x="9237984" y="2446045"/>
          <a:ext cx="1635073" cy="650215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solidFill>
            <a:schemeClr val="accent1"/>
          </a:solidFill>
        </a:ln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45719" tIns="30480" rIns="45719" bIns="3048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Về tổ chức</a:t>
          </a:r>
        </a:p>
      </dsp:txBody>
      <dsp:txXfrm>
        <a:off x="9237984" y="2446045"/>
        <a:ext cx="1635073" cy="650215"/>
      </dsp:txXfrm>
    </dsp:sp>
    <dsp:sp modelId="{D4473AC1-D2BA-46D5-9E45-DE5A32BDB932}">
      <dsp:nvSpPr>
        <dsp:cNvPr id="3" name="Rectangles 2" hidden="1"/>
        <dsp:cNvSpPr/>
      </dsp:nvSpPr>
      <dsp:spPr>
        <a:xfrm>
          <a:off x="3522490" y="464439"/>
          <a:ext cx="2043841" cy="2167382"/>
        </a:xfrm>
        <a:prstGeom prst="rect">
          <a:avLst/>
        </a:prstGeom>
      </dsp:spPr>
      <dsp:txXfrm>
        <a:off x="3522490" y="464439"/>
        <a:ext cx="2043841" cy="2167382"/>
      </dsp:txXfrm>
    </dsp:sp>
    <dsp:sp modelId="{9A4412A8-2272-433E-B0BC-E04DB07F604D}">
      <dsp:nvSpPr>
        <dsp:cNvPr id="7" name="Rectangles 6" hidden="1"/>
        <dsp:cNvSpPr/>
      </dsp:nvSpPr>
      <dsp:spPr>
        <a:xfrm>
          <a:off x="6298359" y="464439"/>
          <a:ext cx="2043841" cy="2167382"/>
        </a:xfrm>
        <a:prstGeom prst="rect">
          <a:avLst/>
        </a:prstGeom>
      </dsp:spPr>
      <dsp:txXfrm>
        <a:off x="6298359" y="464439"/>
        <a:ext cx="2043841" cy="2167382"/>
      </dsp:txXfrm>
    </dsp:sp>
    <dsp:sp modelId="{0B127B3F-051F-4637-9CAE-0E03229A2216}">
      <dsp:nvSpPr>
        <dsp:cNvPr id="11" name="Rectangles 10" hidden="1"/>
        <dsp:cNvSpPr/>
      </dsp:nvSpPr>
      <dsp:spPr>
        <a:xfrm>
          <a:off x="9074229" y="464439"/>
          <a:ext cx="2043841" cy="2167382"/>
        </a:xfrm>
        <a:prstGeom prst="rect">
          <a:avLst/>
        </a:prstGeom>
      </dsp:spPr>
      <dsp:txXfrm>
        <a:off x="9074229" y="464439"/>
        <a:ext cx="2043841" cy="21673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4357931" cy="4722663"/>
        <a:chOff x="0" y="0"/>
        <a:chExt cx="4357931" cy="4722663"/>
      </a:xfrm>
    </dsp:grpSpPr>
    <dsp:sp modelId="{3E5106B0-AEF0-4F40-8D90-7E6F7EE6B0AE}">
      <dsp:nvSpPr>
        <dsp:cNvPr id="5" name="Rectangles 4"/>
        <dsp:cNvSpPr/>
      </dsp:nvSpPr>
      <dsp:spPr bwMode="white">
        <a:xfrm>
          <a:off x="0" y="939986"/>
          <a:ext cx="4357931" cy="252000"/>
        </a:xfrm>
        <a:prstGeom prst="rect">
          <a:avLst/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338223" tIns="208279" rIns="338223" bIns="71120" anchor="t"/>
        <a:lstStyle>
          <a:lvl1pPr algn="l">
            <a:defRPr sz="1000"/>
          </a:lvl1pPr>
          <a:lvl2pPr marL="57150" indent="-57150" algn="l">
            <a:defRPr sz="1000"/>
          </a:lvl2pPr>
          <a:lvl3pPr marL="114300" indent="-57150" algn="l">
            <a:defRPr sz="1000"/>
          </a:lvl3pPr>
          <a:lvl4pPr marL="171450" indent="-57150" algn="l">
            <a:defRPr sz="1000"/>
          </a:lvl4pPr>
          <a:lvl5pPr marL="228600" indent="-57150" algn="l">
            <a:defRPr sz="1000"/>
          </a:lvl5pPr>
          <a:lvl6pPr marL="285750" indent="-57150" algn="l">
            <a:defRPr sz="1000"/>
          </a:lvl6pPr>
          <a:lvl7pPr marL="342900" indent="-57150" algn="l">
            <a:defRPr sz="1000"/>
          </a:lvl7pPr>
          <a:lvl8pPr marL="400050" indent="-57150" algn="l">
            <a:defRPr sz="1000"/>
          </a:lvl8pPr>
          <a:lvl9pPr marL="457200" indent="-57150" algn="l">
            <a:defRPr sz="1000"/>
          </a:lvl9pPr>
        </a:lstStyle>
        <a:p>
          <a:endParaRPr>
            <a:solidFill>
              <a:schemeClr val="dk1"/>
            </a:solidFill>
          </a:endParaRPr>
        </a:p>
      </dsp:txBody>
      <dsp:txXfrm>
        <a:off x="0" y="939986"/>
        <a:ext cx="4357931" cy="252000"/>
      </dsp:txXfrm>
    </dsp:sp>
    <dsp:sp modelId="{5ECBE0B6-44BA-4147-970D-A3A6749B6E45}">
      <dsp:nvSpPr>
        <dsp:cNvPr id="4" name="Rounded Rectangle 3"/>
        <dsp:cNvSpPr/>
      </dsp:nvSpPr>
      <dsp:spPr bwMode="white">
        <a:xfrm>
          <a:off x="217897" y="83431"/>
          <a:ext cx="4077398" cy="1011497"/>
        </a:xfrm>
        <a:prstGeom prst="roundRect">
          <a:avLst/>
        </a:prstGeom>
        <a:solidFill>
          <a:srgbClr val="92D050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15303" tIns="0" rIns="115303" bIns="0" anchor="ctr"/>
        <a:lstStyle>
          <a:lvl1pPr algn="l">
            <a:defRPr sz="1000"/>
          </a:lvl1pPr>
          <a:lvl2pPr marL="57150" indent="-57150" algn="l">
            <a:defRPr sz="700"/>
          </a:lvl2pPr>
          <a:lvl3pPr marL="114300" indent="-57150" algn="l">
            <a:defRPr sz="700"/>
          </a:lvl3pPr>
          <a:lvl4pPr marL="171450" indent="-57150" algn="l">
            <a:defRPr sz="700"/>
          </a:lvl4pPr>
          <a:lvl5pPr marL="228600" indent="-57150" algn="l">
            <a:defRPr sz="700"/>
          </a:lvl5pPr>
          <a:lvl6pPr marL="285750" indent="-57150" algn="l">
            <a:defRPr sz="700"/>
          </a:lvl6pPr>
          <a:lvl7pPr marL="342900" indent="-57150" algn="l">
            <a:defRPr sz="700"/>
          </a:lvl7pPr>
          <a:lvl8pPr marL="400050" indent="-57150" algn="l">
            <a:defRPr sz="700"/>
          </a:lvl8pPr>
          <a:lvl9pPr marL="457200" indent="-57150" algn="l">
            <a:defRPr sz="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Thời gian: </a:t>
          </a:r>
          <a:endParaRPr lang="en-US" sz="2400" b="1" kern="1200" dirty="0">
            <a:solidFill>
              <a:schemeClr val="tx1"/>
            </a:solidFill>
            <a:effectLst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Từ ngày 6/1-7/2/1930 </a:t>
          </a:r>
        </a:p>
      </dsp:txBody>
      <dsp:txXfrm>
        <a:off x="217897" y="83431"/>
        <a:ext cx="4077398" cy="1011497"/>
      </dsp:txXfrm>
    </dsp:sp>
    <dsp:sp modelId="{4F60773C-DDAA-441F-AFE3-A9C72AB5D7F7}">
      <dsp:nvSpPr>
        <dsp:cNvPr id="8" name="Rectangles 7"/>
        <dsp:cNvSpPr/>
      </dsp:nvSpPr>
      <dsp:spPr bwMode="white">
        <a:xfrm>
          <a:off x="0" y="2067247"/>
          <a:ext cx="4357931" cy="252000"/>
        </a:xfrm>
        <a:prstGeom prst="rect">
          <a:avLst/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338223" tIns="208279" rIns="338223" bIns="71120" anchor="t"/>
        <a:lstStyle>
          <a:lvl1pPr algn="l">
            <a:defRPr sz="1000"/>
          </a:lvl1pPr>
          <a:lvl2pPr marL="57150" indent="-57150" algn="l">
            <a:defRPr sz="1000"/>
          </a:lvl2pPr>
          <a:lvl3pPr marL="114300" indent="-57150" algn="l">
            <a:defRPr sz="1000"/>
          </a:lvl3pPr>
          <a:lvl4pPr marL="171450" indent="-57150" algn="l">
            <a:defRPr sz="1000"/>
          </a:lvl4pPr>
          <a:lvl5pPr marL="228600" indent="-57150" algn="l">
            <a:defRPr sz="1000"/>
          </a:lvl5pPr>
          <a:lvl6pPr marL="285750" indent="-57150" algn="l">
            <a:defRPr sz="1000"/>
          </a:lvl6pPr>
          <a:lvl7pPr marL="342900" indent="-57150" algn="l">
            <a:defRPr sz="1000"/>
          </a:lvl7pPr>
          <a:lvl8pPr marL="400050" indent="-57150" algn="l">
            <a:defRPr sz="1000"/>
          </a:lvl8pPr>
          <a:lvl9pPr marL="457200" indent="-57150" algn="l">
            <a:defRPr sz="1000"/>
          </a:lvl9pPr>
        </a:lstStyle>
        <a:p>
          <a:endParaRPr>
            <a:solidFill>
              <a:schemeClr val="dk1"/>
            </a:solidFill>
          </a:endParaRPr>
        </a:p>
      </dsp:txBody>
      <dsp:txXfrm>
        <a:off x="0" y="2067247"/>
        <a:ext cx="4357931" cy="252000"/>
      </dsp:txXfrm>
    </dsp:sp>
    <dsp:sp modelId="{FE7C7C6B-473A-4913-A55B-DF31E9F95554}">
      <dsp:nvSpPr>
        <dsp:cNvPr id="7" name="Rounded Rectangle 6"/>
        <dsp:cNvSpPr/>
      </dsp:nvSpPr>
      <dsp:spPr bwMode="white">
        <a:xfrm>
          <a:off x="151500" y="1488263"/>
          <a:ext cx="4150604" cy="968861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15303" tIns="0" rIns="115303" bIns="0" anchor="ctr"/>
        <a:lstStyle>
          <a:lvl1pPr algn="l">
            <a:defRPr sz="1000"/>
          </a:lvl1pPr>
          <a:lvl2pPr marL="57150" indent="-57150" algn="l">
            <a:defRPr sz="700"/>
          </a:lvl2pPr>
          <a:lvl3pPr marL="114300" indent="-57150" algn="l">
            <a:defRPr sz="700"/>
          </a:lvl3pPr>
          <a:lvl4pPr marL="171450" indent="-57150" algn="l">
            <a:defRPr sz="700"/>
          </a:lvl4pPr>
          <a:lvl5pPr marL="228600" indent="-57150" algn="l">
            <a:defRPr sz="700"/>
          </a:lvl5pPr>
          <a:lvl6pPr marL="285750" indent="-57150" algn="l">
            <a:defRPr sz="700"/>
          </a:lvl6pPr>
          <a:lvl7pPr marL="342900" indent="-57150" algn="l">
            <a:defRPr sz="700"/>
          </a:lvl7pPr>
          <a:lvl8pPr marL="400050" indent="-57150" algn="l">
            <a:defRPr sz="700"/>
          </a:lvl8pPr>
          <a:lvl9pPr marL="457200" indent="-57150" algn="l">
            <a:defRPr sz="700"/>
          </a:lvl9pPr>
        </a:lstStyle>
        <a:p>
          <a:pPr lvl="0"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Địa điểm:</a:t>
          </a:r>
          <a:endParaRPr lang="en-US" sz="2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lvl="0"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Cửu Long (</a:t>
          </a:r>
          <a:r>
            <a:rPr lang="en-US" sz="2400" b="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Hương</a:t>
          </a:r>
          <a:r>
            <a:rPr lang="en-US" sz="2400" b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400" b="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Cảng</a:t>
          </a:r>
          <a:r>
            <a:rPr lang="en-US" sz="2400" b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- TQ)</a:t>
          </a:r>
        </a:p>
      </dsp:txBody>
      <dsp:txXfrm>
        <a:off x="151500" y="1488263"/>
        <a:ext cx="4150604" cy="968861"/>
      </dsp:txXfrm>
    </dsp:sp>
    <dsp:sp modelId="{574A2DF1-2076-4E20-9DC1-53B0907C722B}">
      <dsp:nvSpPr>
        <dsp:cNvPr id="11" name="Rectangles 10"/>
        <dsp:cNvSpPr/>
      </dsp:nvSpPr>
      <dsp:spPr bwMode="white">
        <a:xfrm>
          <a:off x="0" y="4089372"/>
          <a:ext cx="4357931" cy="557202"/>
        </a:xfrm>
        <a:prstGeom prst="rect">
          <a:avLst/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338223" tIns="208279" rIns="338223" bIns="71120" anchor="t"/>
        <a:lstStyle>
          <a:lvl1pPr algn="l">
            <a:defRPr sz="1000"/>
          </a:lvl1pPr>
          <a:lvl2pPr marL="57150" indent="-57150" algn="l">
            <a:defRPr sz="1000"/>
          </a:lvl2pPr>
          <a:lvl3pPr marL="114300" indent="-57150" algn="l">
            <a:defRPr sz="1000"/>
          </a:lvl3pPr>
          <a:lvl4pPr marL="171450" indent="-57150" algn="l">
            <a:defRPr sz="1000"/>
          </a:lvl4pPr>
          <a:lvl5pPr marL="228600" indent="-57150" algn="l">
            <a:defRPr sz="1000"/>
          </a:lvl5pPr>
          <a:lvl6pPr marL="285750" indent="-57150" algn="l">
            <a:defRPr sz="1000"/>
          </a:lvl6pPr>
          <a:lvl7pPr marL="342900" indent="-57150" algn="l">
            <a:defRPr sz="1000"/>
          </a:lvl7pPr>
          <a:lvl8pPr marL="400050" indent="-57150" algn="l">
            <a:defRPr sz="1000"/>
          </a:lvl8pPr>
          <a:lvl9pPr marL="457200" indent="-57150" algn="l">
            <a:defRPr sz="1000"/>
          </a:lvl9pPr>
        </a:lstStyle>
        <a:p>
          <a:endParaRPr>
            <a:solidFill>
              <a:schemeClr val="dk1"/>
            </a:solidFill>
          </a:endParaRPr>
        </a:p>
      </dsp:txBody>
      <dsp:txXfrm>
        <a:off x="0" y="4089372"/>
        <a:ext cx="4357931" cy="557202"/>
      </dsp:txXfrm>
    </dsp:sp>
    <dsp:sp modelId="{8FC6CD1D-4B87-4BD8-A73E-B1932CC92E5D}">
      <dsp:nvSpPr>
        <dsp:cNvPr id="10" name="Rounded Rectangle 9"/>
        <dsp:cNvSpPr/>
      </dsp:nvSpPr>
      <dsp:spPr bwMode="white">
        <a:xfrm>
          <a:off x="259972" y="2858938"/>
          <a:ext cx="4097959" cy="1863725"/>
        </a:xfrm>
        <a:prstGeom prst="roundRect">
          <a:avLst/>
        </a:prstGeom>
        <a:solidFill>
          <a:schemeClr val="accent1">
            <a:lumMod val="75000"/>
          </a:schemeClr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15303" tIns="0" rIns="115303" bIns="0" anchor="ctr"/>
        <a:lstStyle>
          <a:lvl1pPr algn="l">
            <a:defRPr sz="1000"/>
          </a:lvl1pPr>
          <a:lvl2pPr marL="57150" indent="-57150" algn="l">
            <a:defRPr sz="700"/>
          </a:lvl2pPr>
          <a:lvl3pPr marL="114300" indent="-57150" algn="l">
            <a:defRPr sz="700"/>
          </a:lvl3pPr>
          <a:lvl4pPr marL="171450" indent="-57150" algn="l">
            <a:defRPr sz="700"/>
          </a:lvl4pPr>
          <a:lvl5pPr marL="228600" indent="-57150" algn="l">
            <a:defRPr sz="700"/>
          </a:lvl5pPr>
          <a:lvl6pPr marL="285750" indent="-57150" algn="l">
            <a:defRPr sz="700"/>
          </a:lvl6pPr>
          <a:lvl7pPr marL="342900" indent="-57150" algn="l">
            <a:defRPr sz="700"/>
          </a:lvl7pPr>
          <a:lvl8pPr marL="400050" indent="-57150" algn="l">
            <a:defRPr sz="700"/>
          </a:lvl8pPr>
          <a:lvl9pPr marL="457200" indent="-57150" algn="l">
            <a:defRPr sz="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Thành phần:</a:t>
          </a:r>
          <a:endParaRPr lang="en-US" sz="2400" b="1" kern="1200" dirty="0">
            <a:solidFill>
              <a:schemeClr val="tx1"/>
            </a:solidFill>
            <a:effectLst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 An Nam CSĐ.</a:t>
          </a:r>
          <a:endParaRPr lang="en-US" sz="2400" b="1" kern="1200" dirty="0">
            <a:solidFill>
              <a:schemeClr val="tx1"/>
            </a:solidFill>
            <a:effectLst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 Đông Dương CSĐ.</a:t>
          </a:r>
          <a:endParaRPr lang="en-US" sz="2400" b="1" kern="1200" dirty="0">
            <a:solidFill>
              <a:schemeClr val="tx1"/>
            </a:solidFill>
            <a:effectLst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 Phái viên QTCS</a:t>
          </a:r>
        </a:p>
      </dsp:txBody>
      <dsp:txXfrm>
        <a:off x="259972" y="2858938"/>
        <a:ext cx="4097959" cy="1863725"/>
      </dsp:txXfrm>
    </dsp:sp>
    <dsp:sp modelId="{57F5A3BE-0B4A-4046-827C-49511D75D7D3}">
      <dsp:nvSpPr>
        <dsp:cNvPr id="3" name="Rectangles 2" hidden="1"/>
        <dsp:cNvSpPr/>
      </dsp:nvSpPr>
      <dsp:spPr>
        <a:xfrm>
          <a:off x="0" y="76089"/>
          <a:ext cx="217897" cy="1011497"/>
        </a:xfrm>
        <a:prstGeom prst="rect">
          <a:avLst/>
        </a:prstGeom>
      </dsp:spPr>
      <dsp:txXfrm>
        <a:off x="0" y="76089"/>
        <a:ext cx="217897" cy="1011497"/>
      </dsp:txXfrm>
    </dsp:sp>
    <dsp:sp modelId="{A39CB547-1B42-47BD-B353-56DC6D999F01}">
      <dsp:nvSpPr>
        <dsp:cNvPr id="6" name="Rectangles 5" hidden="1"/>
        <dsp:cNvSpPr/>
      </dsp:nvSpPr>
      <dsp:spPr>
        <a:xfrm>
          <a:off x="0" y="1245986"/>
          <a:ext cx="207327" cy="968861"/>
        </a:xfrm>
        <a:prstGeom prst="rect">
          <a:avLst/>
        </a:prstGeom>
      </dsp:spPr>
      <dsp:txXfrm>
        <a:off x="0" y="1245986"/>
        <a:ext cx="207327" cy="968861"/>
      </dsp:txXfrm>
    </dsp:sp>
    <dsp:sp modelId="{AD1DB3C6-3324-47C3-8FC7-ABD54DFCA4B0}">
      <dsp:nvSpPr>
        <dsp:cNvPr id="9" name="Rectangles 8" hidden="1"/>
        <dsp:cNvSpPr/>
      </dsp:nvSpPr>
      <dsp:spPr>
        <a:xfrm>
          <a:off x="0" y="2373247"/>
          <a:ext cx="217897" cy="1863725"/>
        </a:xfrm>
        <a:prstGeom prst="rect">
          <a:avLst/>
        </a:prstGeom>
      </dsp:spPr>
      <dsp:txXfrm>
        <a:off x="0" y="2373247"/>
        <a:ext cx="217897" cy="18637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srcNode" val="parentNode1"/>
              <dgm:param type="dstNode" val="connSite2"/>
              <dgm:param type="connRout" val="curve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srcNode" val="parentNode2"/>
                <dgm:param type="dstNode" val="connSite1"/>
                <dgm:param type="connRout" val="curve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nodeHorzAlign" val="l"/>
          <dgm:param type="horzAlign" val="l"/>
        </dgm:alg>
      </dgm:if>
      <dgm:else name="Name2">
        <dgm:alg type="lin">
          <dgm:param type="linDir" val="fromT"/>
          <dgm:param type="vertAlign" val="mid"/>
          <dgm:param type="nodeHorzAlign" val="r"/>
          <dgm:param type="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nodeHorzAlign" val="l"/>
              <dgm:param type="horzAlign" val="l"/>
            </dgm:alg>
          </dgm:if>
          <dgm:else name="Name6">
            <dgm:alg type="lin">
              <dgm:param type="linDir" val="fromR"/>
              <dgm:param type="nodeHorzAlign" val="r"/>
              <dgm:param type="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9BE8596-85E6-47AE-BD3E-644E87DDA849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D4D9FA9-0D9D-4053-BB2E-E42D8933E91D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8196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US" altLang="en-US" sz="1200" dirty="0"/>
            </a:fld>
            <a:endParaRPr lang="en-US" altLang="en-US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6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US" altLang="en-US" sz="1200" dirty="0">
                <a:latin typeface="Arial" panose="020B0604020202020204" pitchFamily="34" charset="0"/>
              </a:rPr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11267" name="Rectangle 2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1268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US" altLang="en-US" sz="1200" dirty="0">
                <a:latin typeface="Arial" panose="020B0604020202020204" pitchFamily="34" charset="0"/>
              </a:rPr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14339" name="Rectangle 2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4340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2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US" altLang="en-US" sz="1200" dirty="0">
                <a:latin typeface="Arial" panose="020B0604020202020204" pitchFamily="34" charset="0"/>
              </a:rPr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20483" name="Rectangle 2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0484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938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</a:fld>
            <a:endParaRPr lang="en-US" altLang="en-US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939" name="Rectangle 2"/>
          <p:cNvSpPr>
            <a:spLocks noRo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9940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lang="en-US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10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</a:fld>
            <a:endParaRPr lang="en-US" altLang="en-US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11" name="Rectangle 2"/>
          <p:cNvSpPr>
            <a:spLocks noRo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3012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lang="en-US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6082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</a:fld>
            <a:endParaRPr lang="en-US" altLang="en-US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083" name="Rectangle 2"/>
          <p:cNvSpPr>
            <a:spLocks noRo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6084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lang="en-US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154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</a:fld>
            <a:endParaRPr lang="en-US" altLang="en-US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5" name="Rectangle 2"/>
          <p:cNvSpPr>
            <a:spLocks noRo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9156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lang="en-US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7346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</a:fld>
            <a:endParaRPr lang="en-US" altLang="en-US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347" name="Rectangle 2"/>
          <p:cNvSpPr>
            <a:spLocks noRo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57348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lang="en-US" altLang="en-US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39B40FA-AAFD-4C3A-9CD8-48C8510D73D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AAE72D8-D43E-4122-A26D-23ABF59681E6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39B40FA-AAFD-4C3A-9CD8-48C8510D73D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AAE72D8-D43E-4122-A26D-23ABF59681E6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39B40FA-AAFD-4C3A-9CD8-48C8510D73D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AAE72D8-D43E-4122-A26D-23ABF59681E6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6"/>
          <p:cNvSpPr>
            <a:spLocks noGrp="1" noChangeArrowheads="1"/>
          </p:cNvSpPr>
          <p:nvPr>
            <p:ph type="sldNum" sz="quarter" idx="1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38A5B43-CDA7-43FE-A7A3-C75199716B91}" type="slidenum">
              <a:rPr kumimoji="0" lang="vi-V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39B40FA-AAFD-4C3A-9CD8-48C8510D73D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AAE72D8-D43E-4122-A26D-23ABF59681E6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39B40FA-AAFD-4C3A-9CD8-48C8510D73D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AAE72D8-D43E-4122-A26D-23ABF59681E6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39B40FA-AAFD-4C3A-9CD8-48C8510D73D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AAE72D8-D43E-4122-A26D-23ABF59681E6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39B40FA-AAFD-4C3A-9CD8-48C8510D73D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AAE72D8-D43E-4122-A26D-23ABF59681E6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39B40FA-AAFD-4C3A-9CD8-48C8510D73D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AAE72D8-D43E-4122-A26D-23ABF59681E6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39B40FA-AAFD-4C3A-9CD8-48C8510D73D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AAE72D8-D43E-4122-A26D-23ABF59681E6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39B40FA-AAFD-4C3A-9CD8-48C8510D73D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AAE72D8-D43E-4122-A26D-23ABF59681E6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39B40FA-AAFD-4C3A-9CD8-48C8510D73D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AAE72D8-D43E-4122-A26D-23ABF59681E6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/>
            <a:r>
              <a:rPr lang="en-US" altLang="en-US" dirty="0"/>
              <a:t>Second level</a:t>
            </a:r>
            <a:endParaRPr lang="en-US" altLang="en-US" dirty="0"/>
          </a:p>
          <a:p>
            <a:pPr lvl="2"/>
            <a:r>
              <a:rPr lang="en-US" altLang="en-US" dirty="0"/>
              <a:t>Third level</a:t>
            </a:r>
            <a:endParaRPr lang="en-US" altLang="en-US" dirty="0"/>
          </a:p>
          <a:p>
            <a:pPr lvl="3"/>
            <a:r>
              <a:rPr lang="en-US" altLang="en-US" dirty="0"/>
              <a:t>Fourth level</a:t>
            </a:r>
            <a:endParaRPr lang="en-US" altLang="en-US" dirty="0"/>
          </a:p>
          <a:p>
            <a:pPr lvl="4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39B40FA-AAFD-4C3A-9CD8-48C8510D73D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AAE72D8-D43E-4122-A26D-23ABF59681E6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6.xml"/><Relationship Id="rId5" Type="http://schemas.microsoft.com/office/2007/relationships/diagramDrawing" Target="../diagrams/drawing2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microsoft.com/office/2007/relationships/diagramDrawing" Target="../diagrams/drawing3.xml"/><Relationship Id="rId4" Type="http://schemas.openxmlformats.org/officeDocument/2006/relationships/diagramColors" Target="../diagrams/colors3.xml"/><Relationship Id="rId3" Type="http://schemas.openxmlformats.org/officeDocument/2006/relationships/diagramQuickStyle" Target="../diagrams/quickStyle3.xml"/><Relationship Id="rId2" Type="http://schemas.openxmlformats.org/officeDocument/2006/relationships/diagramLayout" Target="../diagrams/layout3.xml"/><Relationship Id="rId1" Type="http://schemas.openxmlformats.org/officeDocument/2006/relationships/diagramData" Target="../diagrams/data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.png"/><Relationship Id="rId1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1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2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2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4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2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2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1.png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Content Placeholder 2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anchor="t" anchorCtr="0"/>
          <a:p>
            <a:pPr marL="0" indent="0" algn="ctr">
              <a:buNone/>
            </a:pP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 I</a:t>
            </a:r>
            <a:endParaRPr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ĐẢNG CỘNG SẢN VIỆT NAM RA ĐỜI VÀ LÃNH ĐẠO ĐẤU TRANH GIÀNH CHÍNH QUYỀN (1930-1945)</a:t>
            </a:r>
            <a:b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 bwMode="auto">
          <a:xfrm>
            <a:off x="3968685" y="365125"/>
            <a:ext cx="7385115" cy="132556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/>
          <a:p>
            <a:pPr algn="ctr">
              <a:lnSpc>
                <a:spcPct val="90000"/>
              </a:lnSpc>
              <a:buNone/>
            </a:pP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 ĐẠI HỌC </a:t>
            </a:r>
            <a:r>
              <a:rPr lang="vi-VN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THƯƠNG</a:t>
            </a:r>
            <a:r>
              <a:rPr lang="en-US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TP.H</a:t>
            </a:r>
            <a:r>
              <a:rPr lang="vi-VN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Ồ CHÍ MINH</a:t>
            </a: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b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KHOA LÝ LUẬN CHÍNH TRỊ </a:t>
            </a:r>
            <a:endParaRPr lang="en-US" sz="2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algn="ctr">
              <a:lnSpc>
                <a:spcPct val="90000"/>
              </a:lnSpc>
              <a:buNone/>
            </a:pPr>
            <a:endParaRPr lang="en-US" sz="2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algn="ctr">
              <a:lnSpc>
                <a:spcPct val="90000"/>
              </a:lnSpc>
              <a:buNone/>
            </a:pPr>
            <a:r>
              <a:rPr sz="2800" dirty="0">
                <a:solidFill>
                  <a:schemeClr val="accent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BỘ MÔN CHÍNH TRỊ XÃ HỘI</a:t>
            </a:r>
            <a:endParaRPr sz="2800" dirty="0">
              <a:solidFill>
                <a:schemeClr val="accent1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buNone/>
            </a:pPr>
            <a:endParaRPr sz="28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10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4175" y="160338"/>
            <a:ext cx="1868488" cy="13160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Rounded Rectangle 4"/>
          <p:cNvSpPr/>
          <p:nvPr/>
        </p:nvSpPr>
        <p:spPr>
          <a:xfrm>
            <a:off x="3692769" y="1512317"/>
            <a:ext cx="8313701" cy="937195"/>
          </a:xfrm>
          <a:prstGeom prst="round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buNone/>
            </a:pPr>
            <a:r>
              <a:rPr sz="2800" b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Các phong tr</a:t>
            </a:r>
            <a:r>
              <a:rPr sz="2800" b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 yêu nước của nhân dân trước  khi có Đảng</a:t>
            </a:r>
            <a:endParaRPr sz="2800" b="1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543675" y="5475288"/>
            <a:ext cx="2216150" cy="398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Phan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Châu Trinh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022725" y="5451475"/>
            <a:ext cx="2216150" cy="398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sz="2000" i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Phan Bội Châu</a:t>
            </a:r>
            <a:endParaRPr sz="2000" i="1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113838" y="5475288"/>
            <a:ext cx="2216150" cy="398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sz="2000" i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Nguyễn Thái Học</a:t>
            </a:r>
            <a:endParaRPr sz="2000" i="1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Snip Diagonal Corner Rectangle 1"/>
          <p:cNvSpPr/>
          <p:nvPr/>
        </p:nvSpPr>
        <p:spPr>
          <a:xfrm>
            <a:off x="398584" y="1512318"/>
            <a:ext cx="3294185" cy="4952650"/>
          </a:xfrm>
          <a:prstGeom prst="snip2DiagRect">
            <a:avLst/>
          </a:prstGeom>
          <a:solidFill>
            <a:srgbClr val="FFFF00"/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khuynh hướng Tư sản</a:t>
            </a:r>
            <a:endParaRPr sz="2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1" hangingPunct="1">
              <a:buFont typeface="Wingdings" panose="05000000000000000000" pitchFamily="2" charset="2"/>
              <a:buChar char="ü"/>
            </a:pPr>
            <a:r>
              <a:rPr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 hướng bạo động của Phan Bội Châu</a:t>
            </a:r>
            <a:endParaRPr sz="2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1" hangingPunct="1">
              <a:buFont typeface="Wingdings" panose="05000000000000000000" pitchFamily="2" charset="2"/>
              <a:buChar char="ü"/>
            </a:pPr>
            <a:r>
              <a:rPr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 hướng cải cách của Phan Châu Trinh</a:t>
            </a:r>
            <a:endParaRPr sz="2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1" hangingPunct="1">
              <a:buFont typeface="Wingdings" panose="05000000000000000000" pitchFamily="2" charset="2"/>
              <a:buChar char="ü"/>
            </a:pPr>
            <a:r>
              <a:rPr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 tr</a:t>
            </a:r>
            <a:r>
              <a:rPr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của tổ chức Việt Nam Quốc dân đảng</a:t>
            </a:r>
            <a:endParaRPr sz="2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95" name="Picture 2" descr="C:\Users\PC\Desktop\phan boi chau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32225" y="2320925"/>
            <a:ext cx="2406650" cy="3130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96" name="Picture 3" descr="C:\Users\PC\Desktop\phan chau trin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3338" y="2449513"/>
            <a:ext cx="2536825" cy="30019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97" name="Picture 4" descr="C:\Users\PC\Desktop\nguyen thai ho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1613" y="2449513"/>
            <a:ext cx="2168525" cy="30019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Rectangle 2"/>
          <p:cNvSpPr/>
          <p:nvPr/>
        </p:nvSpPr>
        <p:spPr>
          <a:xfrm>
            <a:off x="2411388" y="-204626"/>
            <a:ext cx="9323413" cy="1398475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 ĐẠI HỌC </a:t>
            </a:r>
            <a:r>
              <a:rPr lang="vi-VN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THƯƠNG</a:t>
            </a:r>
            <a:r>
              <a:rPr lang="en-US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TP.H</a:t>
            </a:r>
            <a:r>
              <a:rPr lang="vi-VN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Ồ CHÍ MINH</a:t>
            </a: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2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KHOA LÝ LUẬN CHÍNH TRỊ </a:t>
            </a:r>
            <a:endParaRPr sz="28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Rounded Rectangle 2"/>
          <p:cNvSpPr/>
          <p:nvPr/>
        </p:nvSpPr>
        <p:spPr>
          <a:xfrm>
            <a:off x="2127250" y="2774950"/>
            <a:ext cx="7481888" cy="8509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sz="36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 có đường lối chính trị đúng đắ</a:t>
            </a:r>
            <a:r>
              <a:rPr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n.</a:t>
            </a:r>
            <a:endParaRPr sz="3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073275" y="3724275"/>
            <a:ext cx="7516813" cy="696913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Thiếu đảng chân chính lãnh đạo cách mạng.</a:t>
            </a:r>
            <a:endParaRPr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159000" y="4681538"/>
            <a:ext cx="7505700" cy="7032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Thiếu phương pháp đấu tranh thích hợp.</a:t>
            </a:r>
            <a:endParaRPr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60763" y="1905000"/>
            <a:ext cx="3994150" cy="60166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sz="3000" b="1" dirty="0">
                <a:solidFill>
                  <a:srgbClr val="1817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nhân thất bại</a:t>
            </a:r>
            <a:endParaRPr sz="3000" b="1" dirty="0">
              <a:solidFill>
                <a:srgbClr val="181717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116138" y="5557838"/>
            <a:ext cx="7505700" cy="8826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Lực lượng tham gia chưa đông đủ.</a:t>
            </a:r>
            <a:endParaRPr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11388" y="-204626"/>
            <a:ext cx="9323413" cy="1398475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 ĐẠI HỌC </a:t>
            </a:r>
            <a:r>
              <a:rPr lang="vi-VN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THƯƠNG</a:t>
            </a:r>
            <a:r>
              <a:rPr lang="en-US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TP.H</a:t>
            </a:r>
            <a:r>
              <a:rPr lang="vi-VN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Ồ CHÍ MINH</a:t>
            </a: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2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KHOA LÝ LUẬN CHÍNH TRỊ </a:t>
            </a:r>
            <a:endParaRPr sz="28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7418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4175" y="160338"/>
            <a:ext cx="1868488" cy="13160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Group 5"/>
          <p:cNvGrpSpPr/>
          <p:nvPr/>
        </p:nvGrpSpPr>
        <p:grpSpPr>
          <a:xfrm>
            <a:off x="819150" y="2484438"/>
            <a:ext cx="4678363" cy="3146425"/>
            <a:chOff x="896" y="539"/>
            <a:chExt cx="2682" cy="1470"/>
          </a:xfrm>
        </p:grpSpPr>
        <p:pic>
          <p:nvPicPr>
            <p:cNvPr id="18443" name="Picture 6" descr="Trịnh Hồng Hà 403A1BKHN"/>
            <p:cNvPicPr>
              <a:picLocks noChangeAspect="1"/>
            </p:cNvPicPr>
            <p:nvPr/>
          </p:nvPicPr>
          <p:blipFill>
            <a:blip r:embed="rId1">
              <a:lum bright="12000"/>
            </a:blip>
            <a:stretch>
              <a:fillRect/>
            </a:stretch>
          </p:blipFill>
          <p:spPr>
            <a:xfrm>
              <a:off x="896" y="539"/>
              <a:ext cx="2682" cy="147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8444" name="Rectangle 7"/>
            <p:cNvSpPr/>
            <p:nvPr/>
          </p:nvSpPr>
          <p:spPr>
            <a:xfrm rot="183745">
              <a:off x="1187" y="1507"/>
              <a:ext cx="943" cy="424"/>
            </a:xfrm>
            <a:prstGeom prst="rect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 dirty="0">
                <a:latin typeface="Trebuchet MS" panose="020B0603020202020204" pitchFamily="34" charset="0"/>
              </a:endParaRPr>
            </a:p>
          </p:txBody>
        </p:sp>
      </p:grpSp>
      <p:sp>
        <p:nvSpPr>
          <p:cNvPr id="29699" name="Rectangle 4"/>
          <p:cNvSpPr/>
          <p:nvPr/>
        </p:nvSpPr>
        <p:spPr>
          <a:xfrm>
            <a:off x="650875" y="5627688"/>
            <a:ext cx="5016500" cy="10144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</a:rPr>
              <a:t>Tàu La-tút-sơ Tơ-rê-vin, năm 1911 người thanh niên yêu nước Nguyễn Tất Thành rời tổ quốc đi tìm đường cứu nước. </a:t>
            </a:r>
            <a:endParaRPr lang="en-US" altLang="en-US" sz="2000" dirty="0">
              <a:latin typeface="Trebuchet MS" panose="020B0603020202020204" pitchFamily="34" charset="0"/>
            </a:endParaRPr>
          </a:p>
        </p:txBody>
      </p:sp>
      <p:pic>
        <p:nvPicPr>
          <p:cNvPr id="29700" name="Picture 3" descr="Untitled-41 cop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7388" y="2484438"/>
            <a:ext cx="3763962" cy="3651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01" name="Rectangle 2"/>
          <p:cNvSpPr/>
          <p:nvPr/>
        </p:nvSpPr>
        <p:spPr>
          <a:xfrm>
            <a:off x="9631363" y="2097088"/>
            <a:ext cx="2209800" cy="4832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“Tôi muốn đi ra ngo</a:t>
            </a:r>
            <a:r>
              <a:rPr lang="en-US" alt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xem nước Pháp v</a:t>
            </a:r>
            <a:r>
              <a:rPr lang="en-US" alt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các nước khác, sau khi xem xét họ l</a:t>
            </a:r>
            <a:r>
              <a:rPr lang="en-US" alt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như thế n</a:t>
            </a:r>
            <a:r>
              <a:rPr lang="en-US" alt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o, tôi sẽ trở về giúp đồng b</a:t>
            </a:r>
            <a:r>
              <a:rPr lang="en-US" alt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ta</a:t>
            </a:r>
            <a:r>
              <a:rPr lang="en-US" alt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alt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096963" y="1249363"/>
            <a:ext cx="11177588" cy="9493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buNone/>
            </a:pPr>
            <a:r>
              <a:rPr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Nguyễn Ái Quốc chuẩn bị các điều kiện để th</a:t>
            </a:r>
            <a:r>
              <a:rPr sz="25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 lập Đảng</a:t>
            </a:r>
            <a:endParaRPr sz="25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11388" y="-204626"/>
            <a:ext cx="9323413" cy="1398475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 ĐẠI HỌC </a:t>
            </a:r>
            <a:r>
              <a:rPr lang="vi-VN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THƯƠNG</a:t>
            </a:r>
            <a:r>
              <a:rPr lang="en-US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TP.H</a:t>
            </a:r>
            <a:r>
              <a:rPr lang="vi-VN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Ồ CHÍ MINH</a:t>
            </a: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2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KHOA LÝ LUẬN CHÍNH TRỊ </a:t>
            </a:r>
            <a:endParaRPr sz="28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844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175" y="160338"/>
            <a:ext cx="1868488" cy="13160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/>
      <p:bldP spid="29701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7" name="Rectangle 3"/>
          <p:cNvSpPr>
            <a:spLocks noGrp="1"/>
          </p:cNvSpPr>
          <p:nvPr>
            <p:ph idx="1"/>
          </p:nvPr>
        </p:nvSpPr>
        <p:spPr>
          <a:xfrm>
            <a:off x="222250" y="796925"/>
            <a:ext cx="12098338" cy="5445125"/>
          </a:xfrm>
        </p:spPr>
        <p:txBody>
          <a:bodyPr vert="horz" wrap="square" lIns="91440" tIns="45720" rIns="91440" bIns="45720" anchor="t" anchorCtr="0"/>
          <a:p>
            <a:pPr marL="0" indent="0" eaLnBrk="1" hangingPunct="1">
              <a:buFont typeface="Wingdings 3" panose="05040102010807070707" pitchFamily="18" charset="2"/>
              <a:buNone/>
            </a:pPr>
            <a:endParaRPr lang="en-US" altLang="en-US" sz="2300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508" name="Line 4"/>
          <p:cNvSpPr/>
          <p:nvPr/>
        </p:nvSpPr>
        <p:spPr>
          <a:xfrm flipV="1">
            <a:off x="1117600" y="2286000"/>
            <a:ext cx="0" cy="38100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1509" name="Line 5"/>
          <p:cNvSpPr/>
          <p:nvPr/>
        </p:nvSpPr>
        <p:spPr>
          <a:xfrm>
            <a:off x="1117600" y="6096000"/>
            <a:ext cx="9245600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1511" name="Text Box 7"/>
          <p:cNvSpPr txBox="1"/>
          <p:nvPr/>
        </p:nvSpPr>
        <p:spPr>
          <a:xfrm>
            <a:off x="10348913" y="5903913"/>
            <a:ext cx="1139825" cy="3698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Thời gian</a:t>
            </a:r>
            <a:endParaRPr lang="en-US" altLang="en-US" sz="1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512" name="Text Box 8"/>
          <p:cNvSpPr txBox="1"/>
          <p:nvPr/>
        </p:nvSpPr>
        <p:spPr>
          <a:xfrm>
            <a:off x="1117600" y="6096000"/>
            <a:ext cx="628650" cy="369888"/>
          </a:xfrm>
          <a:prstGeom prst="rect">
            <a:avLst/>
          </a:prstGeom>
          <a:noFill/>
          <a:ln w="38100">
            <a:noFill/>
          </a:ln>
        </p:spPr>
        <p:txBody>
          <a:bodyPr wrap="non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.VnTime" pitchFamily="34" charset="0"/>
                <a:cs typeface="Arial" panose="020B0604020202020204" pitchFamily="34" charset="0"/>
              </a:rPr>
              <a:t>1911</a:t>
            </a:r>
            <a:endParaRPr lang="en-US" altLang="en-US" sz="1800" dirty="0">
              <a:latin typeface=".VnTime" pitchFamily="34" charset="0"/>
              <a:ea typeface="Arial" panose="020B0604020202020204" pitchFamily="34" charset="0"/>
            </a:endParaRPr>
          </a:p>
        </p:txBody>
      </p:sp>
      <p:sp>
        <p:nvSpPr>
          <p:cNvPr id="21513" name="Text Box 9"/>
          <p:cNvSpPr txBox="1"/>
          <p:nvPr/>
        </p:nvSpPr>
        <p:spPr>
          <a:xfrm>
            <a:off x="2133600" y="6096000"/>
            <a:ext cx="1168400" cy="369888"/>
          </a:xfrm>
          <a:prstGeom prst="rect">
            <a:avLst/>
          </a:prstGeom>
          <a:noFill/>
          <a:ln w="38100">
            <a:noFill/>
          </a:ln>
        </p:spPr>
        <p:txBody>
          <a:bodyPr wrap="non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.VnTime" pitchFamily="34" charset="0"/>
                <a:cs typeface="Arial" panose="020B0604020202020204" pitchFamily="34" charset="0"/>
              </a:rPr>
              <a:t>1911-1917</a:t>
            </a:r>
            <a:endParaRPr lang="en-US" altLang="en-US" sz="1800" dirty="0">
              <a:latin typeface=".VnTime" pitchFamily="34" charset="0"/>
              <a:ea typeface="Arial" panose="020B0604020202020204" pitchFamily="34" charset="0"/>
            </a:endParaRPr>
          </a:p>
        </p:txBody>
      </p:sp>
      <p:sp>
        <p:nvSpPr>
          <p:cNvPr id="21514" name="Text Box 10"/>
          <p:cNvSpPr txBox="1"/>
          <p:nvPr/>
        </p:nvSpPr>
        <p:spPr>
          <a:xfrm>
            <a:off x="3962400" y="6096000"/>
            <a:ext cx="1320800" cy="369888"/>
          </a:xfrm>
          <a:prstGeom prst="rect">
            <a:avLst/>
          </a:prstGeom>
          <a:noFill/>
          <a:ln w="38100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.VnTime" pitchFamily="34" charset="0"/>
                <a:cs typeface="Arial" panose="020B0604020202020204" pitchFamily="34" charset="0"/>
              </a:rPr>
              <a:t>1919</a:t>
            </a:r>
            <a:endParaRPr lang="en-US" altLang="en-US" sz="1800" dirty="0">
              <a:latin typeface=".VnTime" pitchFamily="34" charset="0"/>
              <a:ea typeface="Arial" panose="020B0604020202020204" pitchFamily="34" charset="0"/>
            </a:endParaRPr>
          </a:p>
        </p:txBody>
      </p:sp>
      <p:sp>
        <p:nvSpPr>
          <p:cNvPr id="21515" name="Text Box 11"/>
          <p:cNvSpPr txBox="1"/>
          <p:nvPr/>
        </p:nvSpPr>
        <p:spPr>
          <a:xfrm>
            <a:off x="6400800" y="6096000"/>
            <a:ext cx="1184275" cy="369888"/>
          </a:xfrm>
          <a:prstGeom prst="rect">
            <a:avLst/>
          </a:prstGeom>
          <a:noFill/>
          <a:ln w="38100">
            <a:noFill/>
          </a:ln>
        </p:spPr>
        <p:txBody>
          <a:bodyPr wrap="non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.VnTime" pitchFamily="34" charset="0"/>
                <a:cs typeface="Arial" panose="020B0604020202020204" pitchFamily="34" charset="0"/>
              </a:rPr>
              <a:t>1921-1927</a:t>
            </a:r>
            <a:endParaRPr lang="en-US" altLang="en-US" sz="1800" dirty="0">
              <a:latin typeface=".VnTime" pitchFamily="34" charset="0"/>
              <a:ea typeface="Arial" panose="020B0604020202020204" pitchFamily="34" charset="0"/>
            </a:endParaRPr>
          </a:p>
        </p:txBody>
      </p:sp>
      <p:sp>
        <p:nvSpPr>
          <p:cNvPr id="21516" name="Text Box 12"/>
          <p:cNvSpPr txBox="1"/>
          <p:nvPr/>
        </p:nvSpPr>
        <p:spPr>
          <a:xfrm>
            <a:off x="5181600" y="6096000"/>
            <a:ext cx="646113" cy="369888"/>
          </a:xfrm>
          <a:prstGeom prst="rect">
            <a:avLst/>
          </a:prstGeom>
          <a:noFill/>
          <a:ln w="38100">
            <a:noFill/>
          </a:ln>
        </p:spPr>
        <p:txBody>
          <a:bodyPr wrap="non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.VnTime" pitchFamily="34" charset="0"/>
                <a:cs typeface="Arial" panose="020B0604020202020204" pitchFamily="34" charset="0"/>
              </a:rPr>
              <a:t>1920</a:t>
            </a:r>
            <a:endParaRPr lang="en-US" altLang="en-US" sz="1800" dirty="0">
              <a:latin typeface=".VnTime" pitchFamily="34" charset="0"/>
              <a:ea typeface="Arial" panose="020B0604020202020204" pitchFamily="34" charset="0"/>
            </a:endParaRPr>
          </a:p>
        </p:txBody>
      </p:sp>
      <p:sp>
        <p:nvSpPr>
          <p:cNvPr id="21517" name="Line 13"/>
          <p:cNvSpPr/>
          <p:nvPr/>
        </p:nvSpPr>
        <p:spPr>
          <a:xfrm flipV="1">
            <a:off x="1625600" y="4724400"/>
            <a:ext cx="0" cy="13716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1219200" y="3962400"/>
            <a:ext cx="1219200" cy="762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 đi tìm</a:t>
            </a:r>
            <a:endParaRPr lang="en-US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đường </a:t>
            </a:r>
            <a:endParaRPr lang="en-US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cứu nước</a:t>
            </a:r>
            <a:endParaRPr lang="en-US" altLang="en-US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519" name="Line 15"/>
          <p:cNvSpPr/>
          <p:nvPr/>
        </p:nvSpPr>
        <p:spPr>
          <a:xfrm flipV="1">
            <a:off x="2946400" y="3886200"/>
            <a:ext cx="0" cy="22098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1520" name="Rectangle 16"/>
          <p:cNvSpPr>
            <a:spLocks noChangeArrowheads="1"/>
          </p:cNvSpPr>
          <p:nvPr/>
        </p:nvSpPr>
        <p:spPr bwMode="auto">
          <a:xfrm>
            <a:off x="2336800" y="2057400"/>
            <a:ext cx="1524000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Lao động,</a:t>
            </a:r>
            <a:endParaRPr lang="en-US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học tập </a:t>
            </a:r>
            <a:endParaRPr lang="en-US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en-US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đi nhiều </a:t>
            </a:r>
            <a:endParaRPr lang="en-US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Nước Á, </a:t>
            </a:r>
            <a:endParaRPr lang="en-US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Phi, </a:t>
            </a:r>
            <a:endParaRPr lang="en-US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Mỹ La Tinh</a:t>
            </a:r>
            <a:endParaRPr lang="en-US" altLang="en-US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521" name="Line 17"/>
          <p:cNvSpPr/>
          <p:nvPr/>
        </p:nvSpPr>
        <p:spPr>
          <a:xfrm flipV="1">
            <a:off x="4470400" y="3429000"/>
            <a:ext cx="0" cy="26670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1522" name="Oval 18"/>
          <p:cNvSpPr>
            <a:spLocks noChangeArrowheads="1"/>
          </p:cNvSpPr>
          <p:nvPr/>
        </p:nvSpPr>
        <p:spPr bwMode="auto">
          <a:xfrm>
            <a:off x="3860800" y="2590800"/>
            <a:ext cx="1422400" cy="8382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Gởi </a:t>
            </a:r>
            <a:endParaRPr lang="en-US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yêu sách</a:t>
            </a:r>
            <a:endParaRPr lang="en-US" altLang="en-US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523" name="Line 19"/>
          <p:cNvSpPr/>
          <p:nvPr/>
        </p:nvSpPr>
        <p:spPr>
          <a:xfrm flipV="1">
            <a:off x="5689600" y="2667000"/>
            <a:ext cx="0" cy="34290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1524" name="AutoShape 20"/>
          <p:cNvSpPr>
            <a:spLocks noChangeArrowheads="1"/>
          </p:cNvSpPr>
          <p:nvPr/>
        </p:nvSpPr>
        <p:spPr bwMode="auto">
          <a:xfrm>
            <a:off x="4165600" y="1447800"/>
            <a:ext cx="3048000" cy="15240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Đọc luận </a:t>
            </a:r>
            <a:endParaRPr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1" hangingPunct="1">
              <a:buNone/>
            </a:pPr>
            <a:r>
              <a:rPr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Cương</a:t>
            </a:r>
            <a:endParaRPr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1" hangingPunct="1">
              <a:buNone/>
            </a:pPr>
            <a:r>
              <a:rPr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Lênin</a:t>
            </a:r>
            <a:endParaRPr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525" name="Line 21"/>
          <p:cNvSpPr/>
          <p:nvPr/>
        </p:nvSpPr>
        <p:spPr>
          <a:xfrm flipV="1">
            <a:off x="7213600" y="4038600"/>
            <a:ext cx="0" cy="20574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1526" name="AutoShape 22"/>
          <p:cNvSpPr>
            <a:spLocks noChangeArrowheads="1"/>
          </p:cNvSpPr>
          <p:nvPr/>
        </p:nvSpPr>
        <p:spPr bwMode="auto">
          <a:xfrm>
            <a:off x="5791200" y="2971800"/>
            <a:ext cx="2946400" cy="1219200"/>
          </a:xfrm>
          <a:prstGeom prst="horizontalScroll">
            <a:avLst>
              <a:gd name="adj" fmla="val 125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US" altLang="en-US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tư tưởng,</a:t>
            </a:r>
            <a:endParaRPr lang="en-US" altLang="en-US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1" hangingPunct="1">
              <a:buNone/>
            </a:pPr>
            <a:r>
              <a:rPr lang="en-US" altLang="en-US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chính trị tổ chức</a:t>
            </a:r>
            <a:endParaRPr lang="en-US" altLang="en-US" sz="14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527" name="Line 23"/>
          <p:cNvSpPr/>
          <p:nvPr/>
        </p:nvSpPr>
        <p:spPr>
          <a:xfrm flipV="1">
            <a:off x="7213600" y="4114800"/>
            <a:ext cx="2438400" cy="19812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1528" name="Oval 24"/>
          <p:cNvSpPr>
            <a:spLocks noChangeArrowheads="1"/>
          </p:cNvSpPr>
          <p:nvPr/>
        </p:nvSpPr>
        <p:spPr bwMode="auto">
          <a:xfrm>
            <a:off x="9144000" y="2895600"/>
            <a:ext cx="2344738" cy="13716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Sáng lập </a:t>
            </a:r>
            <a:endParaRPr lang="en-US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Hội VN </a:t>
            </a:r>
            <a:endParaRPr lang="en-US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Cách mạng thanh niên</a:t>
            </a:r>
            <a:endParaRPr lang="en-US" altLang="en-US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529" name="Text Box 25"/>
          <p:cNvSpPr txBox="1"/>
          <p:nvPr/>
        </p:nvSpPr>
        <p:spPr>
          <a:xfrm>
            <a:off x="7518400" y="5029200"/>
            <a:ext cx="646113" cy="369888"/>
          </a:xfrm>
          <a:prstGeom prst="rect">
            <a:avLst/>
          </a:prstGeom>
          <a:noFill/>
          <a:ln w="38100">
            <a:noFill/>
          </a:ln>
        </p:spPr>
        <p:txBody>
          <a:bodyPr wrap="non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.VnTime" pitchFamily="34" charset="0"/>
                <a:cs typeface="Arial" panose="020B0604020202020204" pitchFamily="34" charset="0"/>
              </a:rPr>
              <a:t>1925</a:t>
            </a:r>
            <a:endParaRPr lang="en-US" altLang="en-US" sz="1800" dirty="0">
              <a:latin typeface=".VnTime" pitchFamily="34" charset="0"/>
              <a:ea typeface="Arial" panose="020B0604020202020204" pitchFamily="34" charset="0"/>
            </a:endParaRPr>
          </a:p>
        </p:txBody>
      </p:sp>
      <p:sp>
        <p:nvSpPr>
          <p:cNvPr id="21530" name="Line 26"/>
          <p:cNvSpPr/>
          <p:nvPr/>
        </p:nvSpPr>
        <p:spPr>
          <a:xfrm flipV="1">
            <a:off x="7213600" y="5105400"/>
            <a:ext cx="2743200" cy="9906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1531" name="Oval 27"/>
          <p:cNvSpPr/>
          <p:nvPr/>
        </p:nvSpPr>
        <p:spPr>
          <a:xfrm>
            <a:off x="9956800" y="4495800"/>
            <a:ext cx="1930400" cy="12192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tác phẩm</a:t>
            </a:r>
            <a:endParaRPr lang="en-US" altLang="en-US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 Cách Mệnh</a:t>
            </a:r>
            <a:endParaRPr lang="en-US" altLang="en-US" sz="14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532" name="Text Box 28"/>
          <p:cNvSpPr txBox="1"/>
          <p:nvPr/>
        </p:nvSpPr>
        <p:spPr>
          <a:xfrm>
            <a:off x="8412163" y="5524500"/>
            <a:ext cx="646112" cy="369888"/>
          </a:xfrm>
          <a:prstGeom prst="rect">
            <a:avLst/>
          </a:prstGeom>
          <a:noFill/>
          <a:ln w="38100">
            <a:noFill/>
          </a:ln>
        </p:spPr>
        <p:txBody>
          <a:bodyPr wrap="non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.VnTime" pitchFamily="34" charset="0"/>
                <a:cs typeface="Arial" panose="020B0604020202020204" pitchFamily="34" charset="0"/>
              </a:rPr>
              <a:t>1927</a:t>
            </a:r>
            <a:endParaRPr lang="en-US" altLang="en-US" sz="1800" dirty="0">
              <a:latin typeface=".VnTime" pitchFamily="34" charset="0"/>
              <a:ea typeface="Arial" panose="020B0604020202020204" pitchFamily="34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71488" y="152400"/>
            <a:ext cx="11177588" cy="7969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buNone/>
            </a:pPr>
            <a:r>
              <a:rPr sz="2800" b="1" dirty="0">
                <a:solidFill>
                  <a:srgbClr val="00206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Nguyễn Ái Quốc chuẩn bị các điều kiện để th</a:t>
            </a:r>
            <a:r>
              <a:rPr sz="2800" b="1" dirty="0">
                <a:solidFill>
                  <a:srgbClr val="00206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0206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 lập Đảng</a:t>
            </a:r>
            <a:endParaRPr sz="2800" b="1" dirty="0">
              <a:solidFill>
                <a:srgbClr val="00206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charRg st="0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507">
                                            <p:txEl>
                                              <p:charRg st="0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07">
                                            <p:txEl>
                                              <p:charRg st="0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98" decel="100000" fill="hold"/>
                                        <p:tgtEl>
                                          <p:spTgt spid="21507">
                                            <p:txEl>
                                              <p:charRg st="0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charRg st="0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" dur="20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0" dur="20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" dur="20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6" dur="20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9" dur="20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5" dur="20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8" dur="20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1" dur="20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4" dur="20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7" dur="20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0" dur="2000"/>
                                        <p:tgtEl>
                                          <p:spTgt spid="2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3" dur="2000"/>
                                        <p:tgtEl>
                                          <p:spTgt spid="2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6" dur="2000"/>
                                        <p:tgtEl>
                                          <p:spTgt spid="2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9" dur="2000"/>
                                        <p:tgtEl>
                                          <p:spTgt spid="21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2" dur="2000"/>
                                        <p:tgtEl>
                                          <p:spTgt spid="21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5" dur="2000"/>
                                        <p:tgtEl>
                                          <p:spTgt spid="21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8" dur="2000"/>
                                        <p:tgtEl>
                                          <p:spTgt spid="21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1" dur="2000"/>
                                        <p:tgtEl>
                                          <p:spTgt spid="21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  <p:bldP spid="21511" grpId="0"/>
      <p:bldP spid="21512" grpId="0"/>
      <p:bldP spid="21513" grpId="0"/>
      <p:bldP spid="21514" grpId="0"/>
      <p:bldP spid="21515" grpId="0"/>
      <p:bldP spid="21516" grpId="0"/>
      <p:bldP spid="21518" grpId="0" animBg="1"/>
      <p:bldP spid="21520" grpId="0" animBg="1"/>
      <p:bldP spid="21522" grpId="0" animBg="1"/>
      <p:bldP spid="21524" grpId="0" animBg="1"/>
      <p:bldP spid="21526" grpId="0" animBg="1"/>
      <p:bldP spid="21528" grpId="0" animBg="1"/>
      <p:bldP spid="21529" grpId="0"/>
      <p:bldP spid="21531" grpId="0" animBg="1"/>
      <p:bldP spid="21532" grpId="0"/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3" name="Diagram 12"/>
          <p:cNvGraphicFramePr/>
          <p:nvPr/>
        </p:nvGraphicFramePr>
        <p:xfrm>
          <a:off x="-622935" y="1325245"/>
          <a:ext cx="14640560" cy="3096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0063" y="0"/>
            <a:ext cx="8597900" cy="1112838"/>
          </a:xfrm>
          <a:solidFill>
            <a:srgbClr val="FFFF00">
              <a:alpha val="100000"/>
            </a:srgbClr>
          </a:solidFill>
          <a:ln>
            <a:solidFill>
              <a:srgbClr val="FF0000">
                <a:alpha val="100000"/>
              </a:srgbClr>
            </a:solidFill>
            <a:miter lim="800000"/>
          </a:ln>
        </p:spPr>
        <p:txBody>
          <a:bodyPr vert="horz" wrap="square" lIns="91440" tIns="45720" rIns="91440" bIns="45720" anchor="ctr" anchorCtr="0"/>
          <a:p>
            <a:pPr algn="ctr" eaLnBrk="1" hangingPunct="1"/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về tư tưởng, chính trị v</a:t>
            </a:r>
            <a:r>
              <a:rPr lang="en-US" altLang="en-U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tổ chức cho sự ra đời của Đảng</a:t>
            </a:r>
            <a:endParaRPr lang="en-US" altLang="en-US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4314825" y="5840413"/>
            <a:ext cx="4970463" cy="774700"/>
          </a:xfrm>
          <a:solidFill>
            <a:srgbClr val="92D050">
              <a:alpha val="100000"/>
            </a:srgbClr>
          </a:solidFill>
        </p:spPr>
        <p:txBody>
          <a:bodyPr vert="horz" wrap="square" lIns="91440" tIns="45720" rIns="91440" bIns="45720" anchor="ctr" anchorCtr="0"/>
          <a:p>
            <a:pPr algn="ctr" eaLnBrk="1" hangingPunct="1"/>
            <a:r>
              <a:rPr lang="en-US" altLang="en-US" sz="2400" dirty="0">
                <a:latin typeface="Time new roman"/>
              </a:rPr>
              <a:t>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 TỔ CHỨC CỘNG SẢN Ở VIỆT NAM RA ĐỜI.</a:t>
            </a:r>
            <a:endParaRPr lang="en-US" alt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3" name="Group 11"/>
          <p:cNvGrpSpPr/>
          <p:nvPr/>
        </p:nvGrpSpPr>
        <p:grpSpPr bwMode="auto">
          <a:xfrm>
            <a:off x="909013" y="931070"/>
            <a:ext cx="6000751" cy="4632326"/>
            <a:chOff x="226" y="895"/>
            <a:chExt cx="2835" cy="2918"/>
          </a:xfrm>
          <a:solidFill>
            <a:srgbClr val="0070C0"/>
          </a:solidFill>
          <a:effectLst>
            <a:glow rad="101600">
              <a:schemeClr val="accent4">
                <a:satMod val="175000"/>
                <a:alpha val="40000"/>
              </a:schemeClr>
            </a:glow>
          </a:effectLst>
        </p:grpSpPr>
        <p:sp>
          <p:nvSpPr>
            <p:cNvPr id="32" name="Text Box 12"/>
            <p:cNvSpPr txBox="1">
              <a:spLocks noChangeArrowheads="1"/>
            </p:cNvSpPr>
            <p:nvPr/>
          </p:nvSpPr>
          <p:spPr bwMode="auto">
            <a:xfrm>
              <a:off x="226" y="1749"/>
              <a:ext cx="1100" cy="526"/>
            </a:xfrm>
            <a:prstGeom prst="rect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Hội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Việt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Nam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cách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mạng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thanh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niên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grpSp>
          <p:nvGrpSpPr>
            <p:cNvPr id="4" name="Group 13"/>
            <p:cNvGrpSpPr/>
            <p:nvPr/>
          </p:nvGrpSpPr>
          <p:grpSpPr bwMode="auto">
            <a:xfrm>
              <a:off x="226" y="895"/>
              <a:ext cx="2835" cy="2918"/>
              <a:chOff x="226" y="889"/>
              <a:chExt cx="2835" cy="2918"/>
            </a:xfrm>
            <a:grpFill/>
          </p:grpSpPr>
          <p:sp>
            <p:nvSpPr>
              <p:cNvPr id="34" name="Oval 14"/>
              <p:cNvSpPr>
                <a:spLocks noChangeArrowheads="1"/>
              </p:cNvSpPr>
              <p:nvPr/>
            </p:nvSpPr>
            <p:spPr bwMode="auto">
              <a:xfrm>
                <a:off x="1982" y="1897"/>
                <a:ext cx="1079" cy="991"/>
              </a:xfrm>
              <a:prstGeom prst="ellipse">
                <a:avLst/>
              </a:prstGeom>
              <a:grpFill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vi-V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Đông Dương CSĐ</a:t>
                </a:r>
                <a:endParaRPr kumimoji="0" lang="vi-VN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6/1929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Text Box 15"/>
              <p:cNvSpPr txBox="1">
                <a:spLocks noChangeArrowheads="1"/>
              </p:cNvSpPr>
              <p:nvPr/>
            </p:nvSpPr>
            <p:spPr bwMode="auto">
              <a:xfrm>
                <a:off x="226" y="3069"/>
                <a:ext cx="994" cy="264"/>
              </a:xfrm>
              <a:prstGeom prst="rect">
                <a:avLst/>
              </a:prstGeom>
              <a:grpFill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.VnBahamasB" pitchFamily="34" charset="0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Tân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Việt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5" name="Group 16"/>
              <p:cNvGrpSpPr/>
              <p:nvPr/>
            </p:nvGrpSpPr>
            <p:grpSpPr bwMode="auto">
              <a:xfrm>
                <a:off x="1220" y="1580"/>
                <a:ext cx="753" cy="1621"/>
                <a:chOff x="1154" y="1580"/>
                <a:chExt cx="1191" cy="1621"/>
              </a:xfrm>
              <a:grpFill/>
            </p:grpSpPr>
            <p:sp>
              <p:nvSpPr>
                <p:cNvPr id="45" name="Line 17"/>
                <p:cNvSpPr>
                  <a:spLocks noChangeShapeType="1"/>
                </p:cNvSpPr>
                <p:nvPr/>
              </p:nvSpPr>
              <p:spPr bwMode="auto">
                <a:xfrm>
                  <a:off x="1334" y="2043"/>
                  <a:ext cx="1002" cy="389"/>
                </a:xfrm>
                <a:prstGeom prst="line">
                  <a:avLst/>
                </a:prstGeom>
                <a:grpFill/>
                <a:ln w="38100">
                  <a:solidFill>
                    <a:srgbClr val="663300"/>
                  </a:solidFill>
                  <a:round/>
                  <a:tailEnd type="triangle" w="med" len="med"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.VnBahamasB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" name="Line 18"/>
                <p:cNvSpPr>
                  <a:spLocks noChangeShapeType="1"/>
                </p:cNvSpPr>
                <p:nvPr/>
              </p:nvSpPr>
              <p:spPr bwMode="auto">
                <a:xfrm>
                  <a:off x="1154" y="3201"/>
                  <a:ext cx="1182" cy="0"/>
                </a:xfrm>
                <a:prstGeom prst="line">
                  <a:avLst/>
                </a:prstGeom>
                <a:grpFill/>
                <a:ln w="38100">
                  <a:solidFill>
                    <a:srgbClr val="663300"/>
                  </a:solidFill>
                  <a:round/>
                  <a:tailEnd type="triangle" w="med" len="med"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.VnBahamasB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1334" y="1580"/>
                  <a:ext cx="1011" cy="463"/>
                </a:xfrm>
                <a:prstGeom prst="line">
                  <a:avLst/>
                </a:prstGeom>
                <a:grpFill/>
                <a:ln w="38100">
                  <a:solidFill>
                    <a:srgbClr val="663300"/>
                  </a:solidFill>
                  <a:round/>
                  <a:tailEnd type="triangle" w="med" len="med"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.VnBahamasB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7" name="Line 20"/>
              <p:cNvSpPr>
                <a:spLocks noChangeShapeType="1"/>
              </p:cNvSpPr>
              <p:nvPr/>
            </p:nvSpPr>
            <p:spPr bwMode="auto">
              <a:xfrm>
                <a:off x="847" y="2275"/>
                <a:ext cx="0" cy="794"/>
              </a:xfrm>
              <a:prstGeom prst="line">
                <a:avLst/>
              </a:prstGeom>
              <a:grpFill/>
              <a:ln w="38100">
                <a:solidFill>
                  <a:srgbClr val="663300"/>
                </a:solidFill>
                <a:round/>
                <a:tailEnd type="triangle" w="med" len="med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.VnBahamasB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6" name="Group 21"/>
              <p:cNvGrpSpPr/>
              <p:nvPr/>
            </p:nvGrpSpPr>
            <p:grpSpPr bwMode="auto">
              <a:xfrm>
                <a:off x="1982" y="889"/>
                <a:ext cx="1079" cy="2918"/>
                <a:chOff x="2345" y="889"/>
                <a:chExt cx="1079" cy="2918"/>
              </a:xfrm>
              <a:grpFill/>
            </p:grpSpPr>
            <p:sp>
              <p:nvSpPr>
                <p:cNvPr id="39" name="Oval 22"/>
                <p:cNvSpPr>
                  <a:spLocks noChangeArrowheads="1"/>
                </p:cNvSpPr>
                <p:nvPr/>
              </p:nvSpPr>
              <p:spPr bwMode="auto">
                <a:xfrm>
                  <a:off x="2345" y="2815"/>
                  <a:ext cx="1079" cy="992"/>
                </a:xfrm>
                <a:prstGeom prst="ellipse">
                  <a:avLst/>
                </a:prstGeom>
                <a:grpFill/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vi-VN" sz="2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rPr>
                    <a:t>Đông Dương CSLĐ</a:t>
                  </a:r>
                  <a:endParaRPr kumimoji="0" lang="vi-V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endParaRP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sz="2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rPr>
                    <a:t>9/1929</a:t>
                  </a:r>
                  <a:endPara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0" name="Oval 23"/>
                <p:cNvSpPr>
                  <a:spLocks noChangeArrowheads="1"/>
                </p:cNvSpPr>
                <p:nvPr/>
              </p:nvSpPr>
              <p:spPr bwMode="auto">
                <a:xfrm>
                  <a:off x="2345" y="889"/>
                  <a:ext cx="1079" cy="992"/>
                </a:xfrm>
                <a:prstGeom prst="ellipse">
                  <a:avLst/>
                </a:prstGeom>
                <a:grpFill/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sz="2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rPr>
                    <a:t>An Nam CSĐ</a:t>
                  </a:r>
                  <a:endPara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endParaRP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sz="2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rPr>
                    <a:t>8/1929</a:t>
                  </a:r>
                  <a:endPara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endParaRP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lt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uLnTx/>
                    <a:uFillTx/>
                    <a:latin typeface=".VnBahamasB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1" name="Line 24"/>
                <p:cNvSpPr>
                  <a:spLocks noChangeShapeType="1"/>
                </p:cNvSpPr>
                <p:nvPr/>
              </p:nvSpPr>
              <p:spPr bwMode="auto">
                <a:xfrm>
                  <a:off x="2565" y="1712"/>
                  <a:ext cx="0" cy="463"/>
                </a:xfrm>
                <a:prstGeom prst="line">
                  <a:avLst/>
                </a:prstGeom>
                <a:grpFill/>
                <a:ln w="38100">
                  <a:solidFill>
                    <a:srgbClr val="663300"/>
                  </a:solidFill>
                  <a:round/>
                  <a:tailEnd type="triangle" w="med" len="med"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.VnBahamasB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" name="Line 25"/>
                <p:cNvSpPr>
                  <a:spLocks noChangeShapeType="1"/>
                </p:cNvSpPr>
                <p:nvPr/>
              </p:nvSpPr>
              <p:spPr bwMode="auto">
                <a:xfrm>
                  <a:off x="3171" y="1719"/>
                  <a:ext cx="0" cy="463"/>
                </a:xfrm>
                <a:prstGeom prst="line">
                  <a:avLst/>
                </a:prstGeom>
                <a:grpFill/>
                <a:ln w="38100">
                  <a:solidFill>
                    <a:srgbClr val="663300"/>
                  </a:solidFill>
                  <a:round/>
                  <a:headEnd type="triangle" w="med" len="med"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.VnBahamasB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" name="Line 26"/>
                <p:cNvSpPr>
                  <a:spLocks noChangeShapeType="1"/>
                </p:cNvSpPr>
                <p:nvPr/>
              </p:nvSpPr>
              <p:spPr bwMode="auto">
                <a:xfrm>
                  <a:off x="2565" y="2572"/>
                  <a:ext cx="0" cy="462"/>
                </a:xfrm>
                <a:prstGeom prst="line">
                  <a:avLst/>
                </a:prstGeom>
                <a:grpFill/>
                <a:ln w="38100">
                  <a:solidFill>
                    <a:srgbClr val="663300"/>
                  </a:solidFill>
                  <a:round/>
                  <a:tailEnd type="triangle" w="med" len="med"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.VnBahamasB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" name="Line 27"/>
                <p:cNvSpPr>
                  <a:spLocks noChangeShapeType="1"/>
                </p:cNvSpPr>
                <p:nvPr/>
              </p:nvSpPr>
              <p:spPr bwMode="auto">
                <a:xfrm>
                  <a:off x="3171" y="2572"/>
                  <a:ext cx="0" cy="462"/>
                </a:xfrm>
                <a:prstGeom prst="line">
                  <a:avLst/>
                </a:prstGeom>
                <a:grpFill/>
                <a:ln w="38100">
                  <a:solidFill>
                    <a:srgbClr val="663300"/>
                  </a:solidFill>
                  <a:round/>
                  <a:headEnd type="triangle" w="med" len="med"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.VnBahamasB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7" name="Group 28"/>
          <p:cNvGrpSpPr/>
          <p:nvPr/>
        </p:nvGrpSpPr>
        <p:grpSpPr bwMode="auto">
          <a:xfrm>
            <a:off x="7292326" y="1378745"/>
            <a:ext cx="4571999" cy="3505200"/>
            <a:chOff x="3606" y="1480"/>
            <a:chExt cx="2017" cy="1950"/>
          </a:xfrm>
          <a:solidFill>
            <a:schemeClr val="accent1">
              <a:lumMod val="75000"/>
            </a:schemeClr>
          </a:solidFill>
          <a:effectLst>
            <a:glow rad="101600">
              <a:schemeClr val="accent4">
                <a:satMod val="175000"/>
                <a:alpha val="40000"/>
              </a:schemeClr>
            </a:glow>
          </a:effectLst>
        </p:grpSpPr>
        <p:sp>
          <p:nvSpPr>
            <p:cNvPr id="49" name="Oval 29"/>
            <p:cNvSpPr>
              <a:spLocks noChangeArrowheads="1"/>
            </p:cNvSpPr>
            <p:nvPr/>
          </p:nvSpPr>
          <p:spPr bwMode="auto">
            <a:xfrm>
              <a:off x="3606" y="1480"/>
              <a:ext cx="2017" cy="195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.VnBahamasB" pitchFamily="34" charset="0"/>
                <a:ea typeface="+mn-ea"/>
                <a:cs typeface="+mn-cs"/>
              </a:endParaRPr>
            </a:p>
          </p:txBody>
        </p:sp>
        <p:grpSp>
          <p:nvGrpSpPr>
            <p:cNvPr id="8" name="Group 30"/>
            <p:cNvGrpSpPr/>
            <p:nvPr/>
          </p:nvGrpSpPr>
          <p:grpSpPr bwMode="auto">
            <a:xfrm>
              <a:off x="3606" y="1898"/>
              <a:ext cx="1819" cy="1332"/>
              <a:chOff x="3606" y="1910"/>
              <a:chExt cx="1819" cy="1332"/>
            </a:xfrm>
            <a:grpFill/>
          </p:grpSpPr>
          <p:sp>
            <p:nvSpPr>
              <p:cNvPr id="51" name="Line 31"/>
              <p:cNvSpPr>
                <a:spLocks noChangeShapeType="1"/>
              </p:cNvSpPr>
              <p:nvPr/>
            </p:nvSpPr>
            <p:spPr bwMode="auto">
              <a:xfrm>
                <a:off x="3606" y="2478"/>
                <a:ext cx="1043" cy="1"/>
              </a:xfrm>
              <a:prstGeom prst="lin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.VnBahamasB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Line 32"/>
              <p:cNvSpPr>
                <a:spLocks noChangeShapeType="1"/>
              </p:cNvSpPr>
              <p:nvPr/>
            </p:nvSpPr>
            <p:spPr bwMode="auto">
              <a:xfrm flipV="1">
                <a:off x="4649" y="1910"/>
                <a:ext cx="776" cy="568"/>
              </a:xfrm>
              <a:prstGeom prst="lin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.VnBahamasB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Line 33"/>
              <p:cNvSpPr>
                <a:spLocks noChangeShapeType="1"/>
              </p:cNvSpPr>
              <p:nvPr/>
            </p:nvSpPr>
            <p:spPr bwMode="auto">
              <a:xfrm>
                <a:off x="4649" y="2479"/>
                <a:ext cx="574" cy="763"/>
              </a:xfrm>
              <a:prstGeom prst="lin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.VnBahamasB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4" name="Rectangle 34"/>
          <p:cNvSpPr>
            <a:spLocks noChangeArrowheads="1"/>
          </p:cNvSpPr>
          <p:nvPr/>
        </p:nvSpPr>
        <p:spPr bwMode="auto">
          <a:xfrm>
            <a:off x="7322607" y="2215357"/>
            <a:ext cx="3551767" cy="360363"/>
          </a:xfrm>
          <a:prstGeom prst="rect">
            <a:avLst/>
          </a:prstGeom>
          <a:noFill/>
          <a:ln w="9525">
            <a:noFill/>
            <a:miter lim="800000"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none" anchor="ctr"/>
          <a:p>
            <a:pPr algn="ctr" eaLnBrk="1" hangingPunct="1">
              <a:buNone/>
            </a:pPr>
            <a:r>
              <a:rPr lang="vi-VN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Đông Dương </a:t>
            </a:r>
            <a:endParaRPr lang="vi-VN" altLang="x-none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None/>
            </a:pP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CSĐ</a:t>
            </a:r>
            <a:endParaRPr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5" name="Rectangle 35"/>
          <p:cNvSpPr>
            <a:spLocks noChangeArrowheads="1"/>
          </p:cNvSpPr>
          <p:nvPr/>
        </p:nvSpPr>
        <p:spPr bwMode="auto">
          <a:xfrm>
            <a:off x="7884584" y="3406596"/>
            <a:ext cx="2032000" cy="1296987"/>
          </a:xfrm>
          <a:prstGeom prst="rect">
            <a:avLst/>
          </a:prstGeom>
          <a:noFill/>
          <a:ln w="9525">
            <a:noFill/>
            <a:miter lim="800000"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 Nam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CSĐ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6" name="Rectangle 36"/>
          <p:cNvSpPr>
            <a:spLocks noChangeArrowheads="1"/>
          </p:cNvSpPr>
          <p:nvPr/>
        </p:nvSpPr>
        <p:spPr bwMode="auto">
          <a:xfrm>
            <a:off x="9963149" y="2876552"/>
            <a:ext cx="1822451" cy="1008063"/>
          </a:xfrm>
          <a:prstGeom prst="rect">
            <a:avLst/>
          </a:prstGeom>
          <a:noFill/>
          <a:ln w="9525">
            <a:noFill/>
            <a:miter lim="800000"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none" anchor="ctr"/>
          <a:p>
            <a:pPr algn="ctr" eaLnBrk="1" hangingPunct="1">
              <a:buNone/>
            </a:pP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Đông </a:t>
            </a:r>
            <a:endParaRPr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None/>
            </a:pPr>
            <a:r>
              <a:rPr lang="vi-VN" altLang="x-non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Dương </a:t>
            </a:r>
            <a:endParaRPr lang="vi-VN" altLang="x-none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None/>
            </a:pP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CSLĐ</a:t>
            </a:r>
            <a:endParaRPr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277813" y="187325"/>
            <a:ext cx="11768138" cy="6572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buNone/>
            </a:pPr>
            <a:r>
              <a:rPr sz="2600" b="1" dirty="0">
                <a:solidFill>
                  <a:srgbClr val="00206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Th</a:t>
            </a:r>
            <a:r>
              <a:rPr sz="2600" b="1" dirty="0">
                <a:solidFill>
                  <a:srgbClr val="00206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600" b="1" dirty="0">
                <a:solidFill>
                  <a:srgbClr val="00206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 lập Đảng Cộng sản Việt Nam v</a:t>
            </a:r>
            <a:r>
              <a:rPr sz="2600" b="1" dirty="0">
                <a:solidFill>
                  <a:srgbClr val="00206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600" b="1" dirty="0">
                <a:solidFill>
                  <a:srgbClr val="00206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Cương lĩnh chính trị đầu tiên của Đảng</a:t>
            </a:r>
            <a:endParaRPr sz="2600" b="1" dirty="0">
              <a:solidFill>
                <a:srgbClr val="00206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animBg="1"/>
      <p:bldP spid="30" grpId="0"/>
      <p:bldP spid="30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6083" name="Picture 78" descr="TRINH DINH CUU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20800" y="2286000"/>
            <a:ext cx="1727200" cy="1884363"/>
          </a:xfrm>
          <a:prstGeom prst="rect">
            <a:avLst/>
          </a:prstGeom>
          <a:noFill/>
          <a:ln w="50800" cap="flat" cmpd="sng">
            <a:solidFill>
              <a:srgbClr val="00008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46084" name="Picture 79" descr="NGUYEN DUC CANH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800" y="4648200"/>
            <a:ext cx="1792288" cy="1889125"/>
          </a:xfrm>
          <a:prstGeom prst="rect">
            <a:avLst/>
          </a:prstGeom>
          <a:noFill/>
          <a:ln w="50800" cap="flat" cmpd="sng">
            <a:solidFill>
              <a:srgbClr val="00008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46085" name="Picture 80" descr="CHAU VAN LIEM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4400" y="4648200"/>
            <a:ext cx="1560513" cy="1876425"/>
          </a:xfrm>
          <a:prstGeom prst="rect">
            <a:avLst/>
          </a:prstGeom>
          <a:noFill/>
          <a:ln w="50800" cap="flat" cmpd="sng">
            <a:solidFill>
              <a:srgbClr val="00008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46086" name="Picture 81" descr="NGUYEN THIEU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5200" y="2286000"/>
            <a:ext cx="1611313" cy="1828800"/>
          </a:xfrm>
          <a:prstGeom prst="rect">
            <a:avLst/>
          </a:prstGeom>
          <a:noFill/>
          <a:ln w="57150" cap="flat" cmpd="sng">
            <a:solidFill>
              <a:srgbClr val="00008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46087" name="Picture 82" descr="HOI NGHI THANH LAP DANG"/>
          <p:cNvPicPr>
            <a:picLocks noChangeAspect="1"/>
          </p:cNvPicPr>
          <p:nvPr/>
        </p:nvPicPr>
        <p:blipFill>
          <a:blip r:embed="rId5"/>
          <a:srcRect b="6290"/>
          <a:stretch>
            <a:fillRect/>
          </a:stretch>
        </p:blipFill>
        <p:spPr>
          <a:xfrm>
            <a:off x="4572000" y="2133600"/>
            <a:ext cx="3962400" cy="2168525"/>
          </a:xfrm>
          <a:prstGeom prst="rect">
            <a:avLst/>
          </a:prstGeom>
          <a:noFill/>
          <a:ln w="57150" cap="flat" cmpd="sng">
            <a:solidFill>
              <a:srgbClr val="CC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46088" name="Picture 83" descr="NAQ o TQ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3200" y="4495800"/>
            <a:ext cx="2586038" cy="2362200"/>
          </a:xfrm>
          <a:prstGeom prst="rect">
            <a:avLst/>
          </a:prstGeom>
          <a:noFill/>
          <a:ln w="50800" cap="flat" cmpd="sng">
            <a:solidFill>
              <a:srgbClr val="00008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1747838" y="1277938"/>
            <a:ext cx="10023475" cy="855663"/>
          </a:xfrm>
          <a:prstGeom prst="roundRect">
            <a:avLst/>
          </a:prstGeom>
          <a:solidFill>
            <a:srgbClr val="92D050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/>
          <a:p>
            <a:pPr eaLnBrk="1" hangingPunct="1">
              <a:buClrTx/>
              <a:buSzTx/>
              <a:buFontTx/>
              <a:buNone/>
            </a:pPr>
            <a:r>
              <a:rPr sz="3200" kern="1200" dirty="0">
                <a:solidFill>
                  <a:srgbClr val="00206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Hội nghị th</a:t>
            </a:r>
            <a:r>
              <a:rPr sz="3200" kern="1200" dirty="0">
                <a:solidFill>
                  <a:srgbClr val="00206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à</a:t>
            </a:r>
            <a:r>
              <a:rPr sz="3200" kern="1200" dirty="0">
                <a:solidFill>
                  <a:srgbClr val="00206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nh lập Đảng Cộng sản Việt Nam</a:t>
            </a:r>
            <a:endParaRPr sz="3200" b="1" kern="1200" dirty="0">
              <a:solidFill>
                <a:srgbClr val="00206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11388" y="-204626"/>
            <a:ext cx="9323413" cy="1398475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 ĐẠI HỌC </a:t>
            </a:r>
            <a:r>
              <a:rPr lang="vi-VN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THƯƠNG</a:t>
            </a:r>
            <a:r>
              <a:rPr lang="en-US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TP.H</a:t>
            </a:r>
            <a:r>
              <a:rPr lang="vi-VN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Ồ CHÍ MINH</a:t>
            </a: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2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KHOA LÝ LUẬN CHÍNH TRỊ </a:t>
            </a:r>
            <a:endParaRPr sz="28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Title 9"/>
          <p:cNvSpPr>
            <a:spLocks noGrp="1"/>
          </p:cNvSpPr>
          <p:nvPr>
            <p:ph type="title"/>
          </p:nvPr>
        </p:nvSpPr>
        <p:spPr>
          <a:xfrm>
            <a:off x="1354138" y="1443038"/>
            <a:ext cx="10023475" cy="692150"/>
          </a:xfrm>
          <a:prstGeom prst="round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/>
          <a:p>
            <a:pPr eaLnBrk="1" hangingPunct="1">
              <a:buNone/>
            </a:pPr>
            <a:r>
              <a:rPr sz="2800" dirty="0">
                <a:solidFill>
                  <a:srgbClr val="00206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Hội nghị th</a:t>
            </a:r>
            <a:r>
              <a:rPr sz="2800" dirty="0">
                <a:solidFill>
                  <a:srgbClr val="00206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dirty="0">
                <a:solidFill>
                  <a:srgbClr val="00206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 lập Đảng Cộng sản Việt Nam</a:t>
            </a:r>
            <a:endParaRPr sz="2800" b="1" dirty="0">
              <a:solidFill>
                <a:srgbClr val="00206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</p:nvPr>
        </p:nvGraphicFramePr>
        <p:xfrm>
          <a:off x="1044623" y="2135337"/>
          <a:ext cx="4357931" cy="4722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03888" y="3511550"/>
            <a:ext cx="5673725" cy="3182938"/>
          </a:xfrm>
          <a:solidFill>
            <a:srgbClr val="FFFF00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wrap="square" lIns="91440" tIns="45720" rIns="91440" bIns="45720" numCol="1" rtlCol="0" anchor="t" anchorCtr="0" compatLnSpc="1"/>
          <a:p>
            <a:pPr eaLnBrk="1" hangingPunct="1">
              <a:lnSpc>
                <a:spcPct val="70000"/>
              </a:lnSpc>
              <a:buClrTx/>
              <a:buSzTx/>
              <a:buFont typeface="Wingdings 3" panose="05040102010807070707" pitchFamily="18" charset="2"/>
              <a:buChar char=""/>
            </a:pPr>
            <a:r>
              <a:rPr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Nội dung:</a:t>
            </a:r>
            <a:endParaRPr sz="1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30000"/>
              </a:lnSpc>
              <a:buClrTx/>
              <a:buSzTx/>
              <a:buFontTx/>
              <a:buChar char="-"/>
            </a:pP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Bãi bỏ những th</a:t>
            </a:r>
            <a:r>
              <a:rPr lang="en-US" altLang="en-US" sz="17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 kiến xung đột, thống nhất các tổ chức Đảng.</a:t>
            </a:r>
            <a:endParaRPr lang="en-US" altLang="en-US" sz="1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30000"/>
              </a:lnSpc>
              <a:buClrTx/>
              <a:buSzTx/>
              <a:buFontTx/>
              <a:buChar char="-"/>
            </a:pP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Lấy tên Đảng l</a:t>
            </a:r>
            <a:r>
              <a:rPr lang="en-US" altLang="en-US" sz="17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ĐCSVN.</a:t>
            </a:r>
            <a:endParaRPr lang="en-US" altLang="en-US" sz="1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30000"/>
              </a:lnSpc>
              <a:buClrTx/>
              <a:buSzTx/>
              <a:buFontTx/>
              <a:buChar char="-"/>
            </a:pP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Thảo ra chính cương v</a:t>
            </a:r>
            <a:r>
              <a:rPr lang="en-US" altLang="en-US" sz="17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điều lệ sơ lược.</a:t>
            </a:r>
            <a:endParaRPr lang="en-US" altLang="en-US" sz="1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30000"/>
              </a:lnSpc>
              <a:buClrTx/>
              <a:buSzTx/>
              <a:buFontTx/>
              <a:buChar char="-"/>
            </a:pP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Định ra kế hoạch thống nhất đất nước.</a:t>
            </a:r>
            <a:endParaRPr lang="en-US" altLang="en-US" sz="1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30000"/>
              </a:lnSpc>
              <a:buClrTx/>
              <a:buSzTx/>
              <a:buFontTx/>
              <a:buChar char="-"/>
            </a:pP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Bầu ra BCH Trung ương lâm thời</a:t>
            </a:r>
            <a:endParaRPr lang="en-US" altLang="en-US" sz="1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70000"/>
              </a:lnSpc>
              <a:buClrTx/>
              <a:buSzTx/>
              <a:buFont typeface="Wingdings 3" panose="05040102010807070707" pitchFamily="18" charset="2"/>
              <a:buNone/>
            </a:pPr>
            <a:endParaRPr sz="1700" b="1" dirty="0">
              <a:solidFill>
                <a:srgbClr val="525252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11388" y="-204626"/>
            <a:ext cx="9323413" cy="1398475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 ĐẠI HỌC </a:t>
            </a:r>
            <a:r>
              <a:rPr lang="vi-VN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THƯƠNG</a:t>
            </a:r>
            <a:r>
              <a:rPr lang="en-US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TP.H</a:t>
            </a:r>
            <a:r>
              <a:rPr lang="vi-VN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Ồ CHÍ MINH</a:t>
            </a: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2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KHOA LÝ LUẬN CHÍNH TRỊ </a:t>
            </a:r>
            <a:endParaRPr sz="28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4584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175" y="160338"/>
            <a:ext cx="1868488" cy="13160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10" end="7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73" end="9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96" end="1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136" end="17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174" end="20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9125" y="5486400"/>
            <a:ext cx="4425950" cy="668338"/>
          </a:xfrm>
        </p:spPr>
        <p:txBody>
          <a:bodyPr vert="horz" wrap="square" lIns="91440" tIns="45720" rIns="91440" bIns="45720" numCol="1" rtlCol="0" anchor="ctr" anchorCtr="0" compatLnSpc="1"/>
          <a:p>
            <a:pPr algn="ctr" eaLnBrk="1" hangingPunct="1">
              <a:spcBef>
                <a:spcPct val="20000"/>
              </a:spcBef>
              <a:buNone/>
            </a:pPr>
            <a:r>
              <a:rPr sz="1800" dirty="0">
                <a:solidFill>
                  <a:srgbClr val="5252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cơ bản của</a:t>
            </a:r>
            <a:br>
              <a:rPr sz="1800" dirty="0">
                <a:solidFill>
                  <a:srgbClr val="5252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1800" dirty="0">
                <a:solidFill>
                  <a:srgbClr val="5252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cương lĩnh chính trị đầu tiên</a:t>
            </a:r>
            <a:endParaRPr sz="1800" dirty="0">
              <a:solidFill>
                <a:srgbClr val="52525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456656" y="1"/>
            <a:ext cx="7377810" cy="6777134"/>
          </a:xfrm>
          <a:solidFill>
            <a:srgbClr val="92D050"/>
          </a:solidFill>
          <a:ln>
            <a:solidFill>
              <a:srgbClr val="C00000"/>
            </a:solidFill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 marL="228600" marR="0" lvl="0" indent="-22860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anose="05040102010807070707" pitchFamily="18" charset="2"/>
              <a:buChar char=""/>
              <a:defRPr/>
            </a:pPr>
            <a:r>
              <a:rPr kumimoji="0" lang="en-US" sz="2200" b="1" i="1" u="none" strike="noStrike" kern="1200" cap="none" spc="0" normalizeH="0" baseline="0" noProof="0" dirty="0">
                <a:ln w="12700">
                  <a:solidFill>
                    <a:schemeClr val="tx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Mục tiêu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Làm tư sản dân quyền và thổ địa cách mạng để đi tới xã hội cộng sản..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anose="05040102010807070707" pitchFamily="18" charset="2"/>
              <a:buChar char=""/>
              <a:defRPr/>
            </a:pPr>
            <a:r>
              <a:rPr kumimoji="0" lang="en-US" sz="2200" b="1" i="1" u="none" strike="noStrike" kern="1200" cap="none" spc="0" normalizeH="0" baseline="0" noProof="0" dirty="0">
                <a:ln w="12700">
                  <a:solidFill>
                    <a:schemeClr val="tx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Nhiệm vụ: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Đánh đuổi đế quốc Pháp và bọn phong kiến tay sai, </a:t>
            </a: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làm cho nước VN hoàn toàn độc lập.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anose="05040102010807070707" pitchFamily="18" charset="2"/>
              <a:buChar char=""/>
              <a:defRPr/>
            </a:pPr>
            <a:r>
              <a:rPr kumimoji="0" lang="en-US" sz="2200" b="1" i="1" u="none" strike="noStrike" kern="1200" cap="none" spc="0" normalizeH="0" baseline="0" noProof="0" dirty="0">
                <a:ln w="12700">
                  <a:solidFill>
                    <a:schemeClr val="tx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Lực lượng: </a:t>
            </a:r>
            <a:r>
              <a:rPr kumimoji="0" lang="en-US" alt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Tư</a:t>
            </a: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sản</a:t>
            </a: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dân tộc, TTSTT, trung tiểu địa chủ, nông dân, giữ vai trò lãnh đạo là công nhân.</a:t>
            </a:r>
            <a:endParaRPr kumimoji="0" lang="en-US" altLang="en-US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anose="05040102010807070707" pitchFamily="18" charset="2"/>
              <a:buChar char=""/>
              <a:defRPr/>
            </a:pPr>
            <a:r>
              <a:rPr kumimoji="0" lang="en-US" sz="2200" b="1" i="1" u="none" strike="noStrike" kern="1200" cap="none" spc="0" normalizeH="0" baseline="0" noProof="0" dirty="0">
                <a:ln w="12700">
                  <a:solidFill>
                    <a:schemeClr val="tx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Lãnh đạo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alt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Đảng</a:t>
            </a: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Cộng</a:t>
            </a: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sản</a:t>
            </a: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VN, Đảng là nhân tố quyết định thắng lợi của CM, Đảng lấy chủ </a:t>
            </a:r>
            <a:r>
              <a:rPr kumimoji="0" lang="en-US" alt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nghĩa</a:t>
            </a: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Mác</a:t>
            </a: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Lênin</a:t>
            </a: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làm nền tảng.</a:t>
            </a:r>
            <a:endParaRPr kumimoji="0" lang="en-US" altLang="en-US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anose="05040102010807070707" pitchFamily="18" charset="2"/>
              <a:buChar char=""/>
              <a:defRPr/>
            </a:pPr>
            <a:r>
              <a:rPr kumimoji="0" lang="en-US" sz="2200" b="1" i="1" u="none" strike="noStrike" kern="1200" cap="none" spc="0" normalizeH="0" baseline="0" noProof="0" dirty="0">
                <a:ln w="12700">
                  <a:solidFill>
                    <a:schemeClr val="tx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Phương pháp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thực hiện bằng con đường bạo lực cách mạng của quần chúng.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anose="05040102010807070707" pitchFamily="18" charset="2"/>
              <a:buChar char=""/>
              <a:defRPr/>
            </a:pPr>
            <a:r>
              <a:rPr kumimoji="0" lang="en-US" sz="2200" b="1" i="1" u="none" strike="noStrike" kern="1200" cap="none" spc="0" normalizeH="0" baseline="0" noProof="0" dirty="0">
                <a:ln w="12700">
                  <a:solidFill>
                    <a:schemeClr val="tx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Quan hệ quốc tế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là một bộ phận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CMTG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8" name="Group 91"/>
          <p:cNvGrpSpPr/>
          <p:nvPr/>
        </p:nvGrpSpPr>
        <p:grpSpPr>
          <a:xfrm>
            <a:off x="23813" y="792163"/>
            <a:ext cx="4381500" cy="4421187"/>
            <a:chOff x="960" y="672"/>
            <a:chExt cx="3888" cy="3648"/>
          </a:xfrm>
        </p:grpSpPr>
        <p:grpSp>
          <p:nvGrpSpPr>
            <p:cNvPr id="26629" name="Group 89"/>
            <p:cNvGrpSpPr/>
            <p:nvPr/>
          </p:nvGrpSpPr>
          <p:grpSpPr>
            <a:xfrm>
              <a:off x="960" y="672"/>
              <a:ext cx="3888" cy="3648"/>
              <a:chOff x="960" y="672"/>
              <a:chExt cx="3888" cy="3648"/>
            </a:xfrm>
          </p:grpSpPr>
          <p:sp>
            <p:nvSpPr>
              <p:cNvPr id="59" name="Oval 26" descr="co vietnam (2)"/>
              <p:cNvSpPr>
                <a:spLocks noChangeAspect="1" noChangeArrowheads="1"/>
              </p:cNvSpPr>
              <p:nvPr/>
            </p:nvSpPr>
            <p:spPr bwMode="auto">
              <a:xfrm>
                <a:off x="960" y="672"/>
                <a:ext cx="3888" cy="3648"/>
              </a:xfrm>
              <a:prstGeom prst="ellipse">
                <a:avLst/>
              </a:prstGeom>
              <a:blipFill dpi="0" rotWithShape="0">
                <a:blip r:embed="rId1"/>
                <a:srcRect/>
                <a:stretch>
                  <a:fillRect/>
                </a:stretch>
              </a:blipFill>
              <a:ln w="38100">
                <a:solidFill>
                  <a:schemeClr val="accent1">
                    <a:lumMod val="75000"/>
                  </a:schemeClr>
                </a:solidFill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.VnBahamasB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0" name="Line 27"/>
              <p:cNvSpPr>
                <a:spLocks noChangeAspect="1" noChangeShapeType="1"/>
              </p:cNvSpPr>
              <p:nvPr/>
            </p:nvSpPr>
            <p:spPr bwMode="auto">
              <a:xfrm flipV="1">
                <a:off x="1857" y="824"/>
                <a:ext cx="213" cy="149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.VnBahamasB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1" name="Line 28"/>
              <p:cNvSpPr>
                <a:spLocks noChangeAspect="1" noChangeShapeType="1"/>
              </p:cNvSpPr>
              <p:nvPr/>
            </p:nvSpPr>
            <p:spPr bwMode="auto">
              <a:xfrm>
                <a:off x="4249" y="1187"/>
                <a:ext cx="207" cy="181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.VnBahamasB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2" name="Line 29"/>
              <p:cNvSpPr>
                <a:spLocks noChangeAspect="1" noChangeShapeType="1"/>
              </p:cNvSpPr>
              <p:nvPr/>
            </p:nvSpPr>
            <p:spPr bwMode="auto">
              <a:xfrm flipH="1">
                <a:off x="4530" y="3166"/>
                <a:ext cx="189" cy="348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.VnBahamasB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3" name="Line 30"/>
              <p:cNvSpPr>
                <a:spLocks noChangeAspect="1" noChangeShapeType="1"/>
              </p:cNvSpPr>
              <p:nvPr/>
            </p:nvSpPr>
            <p:spPr bwMode="auto">
              <a:xfrm flipH="1" flipV="1">
                <a:off x="2393" y="4266"/>
                <a:ext cx="282" cy="43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.VnBahamasB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4" name="Line 31"/>
              <p:cNvSpPr>
                <a:spLocks noChangeAspect="1" noChangeShapeType="1"/>
              </p:cNvSpPr>
              <p:nvPr/>
            </p:nvSpPr>
            <p:spPr bwMode="auto">
              <a:xfrm flipH="1" flipV="1">
                <a:off x="967" y="2571"/>
                <a:ext cx="25" cy="309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tailEnd type="stealth" w="lg" len="lg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.VnBahamasB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6630" name="Group 90"/>
            <p:cNvGrpSpPr/>
            <p:nvPr/>
          </p:nvGrpSpPr>
          <p:grpSpPr>
            <a:xfrm>
              <a:off x="1143" y="691"/>
              <a:ext cx="3519" cy="3606"/>
              <a:chOff x="1143" y="691"/>
              <a:chExt cx="3519" cy="3606"/>
            </a:xfrm>
          </p:grpSpPr>
          <p:grpSp>
            <p:nvGrpSpPr>
              <p:cNvPr id="26631" name="Group 40"/>
              <p:cNvGrpSpPr>
                <a:grpSpLocks noChangeAspect="1"/>
              </p:cNvGrpSpPr>
              <p:nvPr/>
            </p:nvGrpSpPr>
            <p:grpSpPr>
              <a:xfrm>
                <a:off x="1360" y="1029"/>
                <a:ext cx="3130" cy="2904"/>
                <a:chOff x="1344" y="836"/>
                <a:chExt cx="3466" cy="3466"/>
              </a:xfrm>
            </p:grpSpPr>
            <p:sp>
              <p:nvSpPr>
                <p:cNvPr id="51" name="Oval 41"/>
                <p:cNvSpPr>
                  <a:spLocks noChangeAspect="1" noChangeArrowheads="1"/>
                </p:cNvSpPr>
                <p:nvPr/>
              </p:nvSpPr>
              <p:spPr bwMode="auto">
                <a:xfrm>
                  <a:off x="1520" y="1010"/>
                  <a:ext cx="3120" cy="3113"/>
                </a:xfrm>
                <a:prstGeom prst="ellips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105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.VnBahamasB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" name="Oval 42"/>
                <p:cNvSpPr>
                  <a:spLocks noChangeAspect="1" noChangeArrowheads="1"/>
                </p:cNvSpPr>
                <p:nvPr/>
              </p:nvSpPr>
              <p:spPr bwMode="auto">
                <a:xfrm>
                  <a:off x="1344" y="838"/>
                  <a:ext cx="3466" cy="3457"/>
                </a:xfrm>
                <a:prstGeom prst="ellips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105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.VnBahamasB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" name="Line 43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1377" y="2080"/>
                  <a:ext cx="36" cy="155"/>
                </a:xfrm>
                <a:prstGeom prst="line">
                  <a:avLst/>
                </a:prstGeom>
                <a:noFill/>
                <a:ln w="57150" cap="sq">
                  <a:solidFill>
                    <a:schemeClr val="tx1"/>
                  </a:solidFill>
                  <a:round/>
                  <a:headEnd type="none" w="sm" len="sm"/>
                  <a:tailEnd type="stealth" w="lg" len="lg"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105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.VnBahamasB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" name="Line 44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2480" y="888"/>
                  <a:ext cx="153" cy="48"/>
                </a:xfrm>
                <a:prstGeom prst="line">
                  <a:avLst/>
                </a:prstGeom>
                <a:noFill/>
                <a:ln w="57150" cap="sq">
                  <a:solidFill>
                    <a:schemeClr val="tx1"/>
                  </a:solidFill>
                  <a:round/>
                  <a:headEnd type="none" w="sm" len="sm"/>
                  <a:tailEnd type="stealth" w="lg" len="lg"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105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.VnBahamasB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" name="Line 45"/>
                <p:cNvSpPr>
                  <a:spLocks noChangeAspect="1" noChangeShapeType="1"/>
                </p:cNvSpPr>
                <p:nvPr/>
              </p:nvSpPr>
              <p:spPr bwMode="auto">
                <a:xfrm>
                  <a:off x="4133" y="1184"/>
                  <a:ext cx="131" cy="114"/>
                </a:xfrm>
                <a:prstGeom prst="line">
                  <a:avLst/>
                </a:prstGeom>
                <a:noFill/>
                <a:ln w="57150" cap="sq">
                  <a:solidFill>
                    <a:schemeClr val="tx1"/>
                  </a:solidFill>
                  <a:round/>
                  <a:headEnd type="none" w="sm" len="sm"/>
                  <a:tailEnd type="stealth" w="lg" len="lg"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105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.VnBahamasB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" name="Line 46"/>
                <p:cNvSpPr>
                  <a:spLocks noChangeAspect="1" noChangeShapeType="1"/>
                </p:cNvSpPr>
                <p:nvPr/>
              </p:nvSpPr>
              <p:spPr bwMode="auto">
                <a:xfrm flipH="1">
                  <a:off x="4768" y="2789"/>
                  <a:ext cx="34" cy="177"/>
                </a:xfrm>
                <a:prstGeom prst="line">
                  <a:avLst/>
                </a:prstGeom>
                <a:noFill/>
                <a:ln w="57150" cap="sq">
                  <a:solidFill>
                    <a:schemeClr val="tx1"/>
                  </a:solidFill>
                  <a:round/>
                  <a:headEnd type="none" w="sm" len="sm"/>
                  <a:tailEnd type="stealth" w="lg" len="lg"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105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.VnBahamasB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" name="Line 47"/>
                <p:cNvSpPr>
                  <a:spLocks noChangeAspect="1" noChangeShapeType="1"/>
                </p:cNvSpPr>
                <p:nvPr/>
              </p:nvSpPr>
              <p:spPr bwMode="auto">
                <a:xfrm flipH="1">
                  <a:off x="3648" y="4153"/>
                  <a:ext cx="134" cy="47"/>
                </a:xfrm>
                <a:prstGeom prst="line">
                  <a:avLst/>
                </a:prstGeom>
                <a:noFill/>
                <a:ln w="57150" cap="sq">
                  <a:solidFill>
                    <a:schemeClr val="tx1"/>
                  </a:solidFill>
                  <a:round/>
                  <a:headEnd type="none" w="sm" len="sm"/>
                  <a:tailEnd type="stealth" w="lg" len="lg"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105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.VnBahamasB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8" name="Line 48"/>
                <p:cNvSpPr>
                  <a:spLocks noChangeAspect="1" noChangeShapeType="1"/>
                </p:cNvSpPr>
                <p:nvPr/>
              </p:nvSpPr>
              <p:spPr bwMode="auto">
                <a:xfrm flipH="1" flipV="1">
                  <a:off x="1784" y="3734"/>
                  <a:ext cx="126" cy="114"/>
                </a:xfrm>
                <a:prstGeom prst="line">
                  <a:avLst/>
                </a:prstGeom>
                <a:noFill/>
                <a:ln w="57150" cap="sq">
                  <a:solidFill>
                    <a:schemeClr val="tx1"/>
                  </a:solidFill>
                  <a:round/>
                  <a:headEnd type="none" w="sm" len="sm"/>
                  <a:tailEnd type="stealth" w="lg" len="lg"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105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.VnBahamasB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2" name="Oval 49"/>
              <p:cNvSpPr>
                <a:spLocks noChangeAspect="1" noChangeArrowheads="1"/>
              </p:cNvSpPr>
              <p:nvPr/>
            </p:nvSpPr>
            <p:spPr bwMode="auto">
              <a:xfrm>
                <a:off x="2377" y="1973"/>
                <a:ext cx="1135" cy="1053"/>
              </a:xfrm>
              <a:prstGeom prst="ellipse">
                <a:avLst/>
              </a:prstGeom>
              <a:ln>
                <a:headEnd type="none" w="sm" len="sm"/>
                <a:tailEnd type="none" w="sm" len="sm"/>
              </a:ln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hemeClr val="accent2"/>
              </a:lnRef>
              <a:fillRef idx="1001">
                <a:schemeClr val="l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.VnBahamasB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" name="Oval 50"/>
              <p:cNvSpPr>
                <a:spLocks noChangeAspect="1" noChangeArrowheads="1"/>
              </p:cNvSpPr>
              <p:nvPr/>
            </p:nvSpPr>
            <p:spPr bwMode="auto">
              <a:xfrm>
                <a:off x="3789" y="1376"/>
                <a:ext cx="822" cy="763"/>
              </a:xfrm>
              <a:prstGeom prst="ellipse">
                <a:avLst/>
              </a:prstGeom>
              <a:ln>
                <a:headEnd type="none" w="sm" len="sm"/>
                <a:tailEnd type="none" w="sm" len="sm"/>
              </a:ln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hemeClr val="accent2"/>
              </a:lnRef>
              <a:fillRef idx="1001">
                <a:schemeClr val="l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.VnBahamasB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" name="Oval 51"/>
              <p:cNvSpPr>
                <a:spLocks noChangeAspect="1" noChangeArrowheads="1"/>
              </p:cNvSpPr>
              <p:nvPr/>
            </p:nvSpPr>
            <p:spPr bwMode="auto">
              <a:xfrm>
                <a:off x="3840" y="2775"/>
                <a:ext cx="822" cy="763"/>
              </a:xfrm>
              <a:prstGeom prst="ellipse">
                <a:avLst/>
              </a:prstGeom>
              <a:ln>
                <a:headEnd type="none" w="sm" len="sm"/>
                <a:tailEnd type="none" w="sm" len="sm"/>
              </a:ln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hemeClr val="accent2"/>
              </a:lnRef>
              <a:fillRef idx="1001">
                <a:schemeClr val="l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.VnBahamasB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" name="Oval 52"/>
              <p:cNvSpPr>
                <a:spLocks noChangeAspect="1" noChangeArrowheads="1"/>
              </p:cNvSpPr>
              <p:nvPr/>
            </p:nvSpPr>
            <p:spPr bwMode="auto">
              <a:xfrm>
                <a:off x="2574" y="3552"/>
                <a:ext cx="822" cy="745"/>
              </a:xfrm>
              <a:prstGeom prst="ellipse">
                <a:avLst/>
              </a:prstGeom>
              <a:ln>
                <a:headEnd type="none" w="sm" len="sm"/>
                <a:tailEnd type="none" w="sm" len="sm"/>
              </a:ln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hemeClr val="accent2"/>
              </a:lnRef>
              <a:fillRef idx="1001">
                <a:schemeClr val="l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.VnBahamasB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" name="Oval 53"/>
              <p:cNvSpPr>
                <a:spLocks noChangeAspect="1" noChangeArrowheads="1"/>
              </p:cNvSpPr>
              <p:nvPr/>
            </p:nvSpPr>
            <p:spPr bwMode="auto">
              <a:xfrm>
                <a:off x="1143" y="2742"/>
                <a:ext cx="822" cy="762"/>
              </a:xfrm>
              <a:prstGeom prst="ellipse">
                <a:avLst/>
              </a:prstGeom>
              <a:ln>
                <a:headEnd type="none" w="sm" len="sm"/>
                <a:tailEnd type="none" w="sm" len="sm"/>
              </a:ln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hemeClr val="accent2"/>
              </a:lnRef>
              <a:fillRef idx="1001">
                <a:schemeClr val="l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.VnBahamasB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" name="Oval 54"/>
              <p:cNvSpPr>
                <a:spLocks noChangeAspect="1" noChangeArrowheads="1"/>
              </p:cNvSpPr>
              <p:nvPr/>
            </p:nvSpPr>
            <p:spPr bwMode="auto">
              <a:xfrm>
                <a:off x="1188" y="1337"/>
                <a:ext cx="822" cy="761"/>
              </a:xfrm>
              <a:prstGeom prst="ellipse">
                <a:avLst/>
              </a:prstGeom>
              <a:ln>
                <a:headEnd type="none" w="sm" len="sm"/>
                <a:tailEnd type="none" w="sm" len="sm"/>
              </a:ln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hemeClr val="accent2"/>
              </a:lnRef>
              <a:fillRef idx="1001">
                <a:schemeClr val="l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.VnBahamasB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" name="Oval 55"/>
              <p:cNvSpPr>
                <a:spLocks noChangeAspect="1" noChangeArrowheads="1"/>
              </p:cNvSpPr>
              <p:nvPr/>
            </p:nvSpPr>
            <p:spPr bwMode="auto">
              <a:xfrm>
                <a:off x="2530" y="691"/>
                <a:ext cx="822" cy="762"/>
              </a:xfrm>
              <a:prstGeom prst="ellipse">
                <a:avLst/>
              </a:prstGeom>
              <a:ln>
                <a:headEnd type="none" w="sm" len="sm"/>
                <a:tailEnd type="none" w="sm" len="sm"/>
              </a:ln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hemeClr val="accent2"/>
              </a:lnRef>
              <a:fillRef idx="1001">
                <a:schemeClr val="l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.VnBahamasB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6653" name="WordArt 56"/>
              <p:cNvSpPr>
                <a:spLocks noChangeAspect="1" noTextEdit="1"/>
              </p:cNvSpPr>
              <p:nvPr/>
            </p:nvSpPr>
            <p:spPr>
              <a:xfrm>
                <a:off x="2574" y="2160"/>
                <a:ext cx="786" cy="72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  <a:normAutofit/>
              </a:bodyPr>
              <a:p>
                <a:pPr algn="ctr"/>
                <a:r>
                  <a:rPr lang="en-US" sz="2200" b="1">
                    <a:solidFill>
                      <a:srgbClr val="755E0D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cương </a:t>
                </a:r>
                <a:endParaRPr lang="en-US" sz="2200" b="1">
                  <a:solidFill>
                    <a:srgbClr val="755E0D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ctr"/>
                <a:r>
                  <a:rPr lang="en-US" sz="2200" b="1">
                    <a:solidFill>
                      <a:srgbClr val="755E0D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lĩnh </a:t>
                </a:r>
                <a:endParaRPr lang="en-US" sz="2200" b="1">
                  <a:solidFill>
                    <a:srgbClr val="755E0D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ctr"/>
                <a:r>
                  <a:rPr lang="en-US" sz="2200" b="1">
                    <a:solidFill>
                      <a:srgbClr val="755E0D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tháng </a:t>
                </a:r>
                <a:endParaRPr lang="en-US" sz="2200" b="1">
                  <a:solidFill>
                    <a:srgbClr val="755E0D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ctr"/>
                <a:r>
                  <a:rPr lang="en-US" sz="2200" b="1">
                    <a:solidFill>
                      <a:srgbClr val="755E0D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hai</a:t>
                </a:r>
                <a:endParaRPr lang="en-US" sz="2200" b="1">
                  <a:solidFill>
                    <a:srgbClr val="755E0D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26654" name="WordArt 57"/>
              <p:cNvSpPr>
                <a:spLocks noChangeAspect="1" noTextEdit="1"/>
              </p:cNvSpPr>
              <p:nvPr/>
            </p:nvSpPr>
            <p:spPr>
              <a:xfrm>
                <a:off x="2712" y="896"/>
                <a:ext cx="444" cy="326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  <a:normAutofit/>
              </a:bodyPr>
              <a:p>
                <a:pPr algn="ctr"/>
                <a:r>
                  <a:rPr lang="en-US" sz="2200">
                    <a:solidFill>
                      <a:srgbClr val="755E0D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Mục </a:t>
                </a:r>
                <a:endParaRPr lang="en-US" sz="2200">
                  <a:solidFill>
                    <a:srgbClr val="755E0D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ctr"/>
                <a:r>
                  <a:rPr lang="en-US" sz="2200">
                    <a:solidFill>
                      <a:srgbClr val="755E0D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tiêu</a:t>
                </a:r>
                <a:endParaRPr lang="en-US" sz="2200">
                  <a:solidFill>
                    <a:srgbClr val="755E0D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26655" name="WordArt 58"/>
              <p:cNvSpPr>
                <a:spLocks noChangeAspect="1" noTextEdit="1"/>
              </p:cNvSpPr>
              <p:nvPr/>
            </p:nvSpPr>
            <p:spPr>
              <a:xfrm>
                <a:off x="3905" y="1584"/>
                <a:ext cx="607" cy="343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  <a:normAutofit/>
              </a:bodyPr>
              <a:p>
                <a:pPr algn="ctr"/>
                <a:r>
                  <a:rPr lang="en-US" sz="2200">
                    <a:solidFill>
                      <a:srgbClr val="755E0D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Nhiệm </a:t>
                </a:r>
                <a:endParaRPr lang="en-US" sz="2200">
                  <a:solidFill>
                    <a:srgbClr val="755E0D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ctr"/>
                <a:r>
                  <a:rPr lang="en-US" sz="2200">
                    <a:solidFill>
                      <a:srgbClr val="755E0D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vụ</a:t>
                </a:r>
                <a:endParaRPr lang="en-US" sz="2200">
                  <a:solidFill>
                    <a:srgbClr val="755E0D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26656" name="WordArt 59"/>
              <p:cNvSpPr>
                <a:spLocks noChangeAspect="1" noTextEdit="1"/>
              </p:cNvSpPr>
              <p:nvPr/>
            </p:nvSpPr>
            <p:spPr>
              <a:xfrm>
                <a:off x="4032" y="2976"/>
                <a:ext cx="508" cy="336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  <a:normAutofit/>
              </a:bodyPr>
              <a:p>
                <a:pPr algn="ctr"/>
                <a:r>
                  <a:rPr lang="en-US" sz="2200">
                    <a:solidFill>
                      <a:srgbClr val="755E0D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Lực </a:t>
                </a:r>
                <a:endParaRPr lang="en-US" sz="2200">
                  <a:solidFill>
                    <a:srgbClr val="755E0D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ctr"/>
                <a:r>
                  <a:rPr lang="en-US" sz="2200">
                    <a:solidFill>
                      <a:srgbClr val="755E0D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lượng</a:t>
                </a:r>
                <a:endParaRPr lang="en-US" sz="2200">
                  <a:solidFill>
                    <a:srgbClr val="755E0D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26657" name="WordArt 60"/>
              <p:cNvSpPr>
                <a:spLocks noChangeAspect="1" noTextEdit="1"/>
              </p:cNvSpPr>
              <p:nvPr/>
            </p:nvSpPr>
            <p:spPr>
              <a:xfrm>
                <a:off x="2753" y="3761"/>
                <a:ext cx="511" cy="319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  <a:normAutofit/>
              </a:bodyPr>
              <a:p>
                <a:pPr algn="ctr"/>
                <a:r>
                  <a:rPr lang="en-US" sz="2200">
                    <a:solidFill>
                      <a:srgbClr val="755E0D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Lãnh </a:t>
                </a:r>
                <a:endParaRPr lang="en-US" sz="2200">
                  <a:solidFill>
                    <a:srgbClr val="755E0D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ctr"/>
                <a:r>
                  <a:rPr lang="en-US" sz="2200">
                    <a:solidFill>
                      <a:srgbClr val="755E0D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đạo</a:t>
                </a:r>
                <a:endParaRPr lang="en-US" sz="2200">
                  <a:solidFill>
                    <a:srgbClr val="755E0D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26658" name="WordArt 61"/>
              <p:cNvSpPr>
                <a:spLocks noChangeAspect="1" noTextEdit="1"/>
              </p:cNvSpPr>
              <p:nvPr/>
            </p:nvSpPr>
            <p:spPr>
              <a:xfrm>
                <a:off x="1247" y="2976"/>
                <a:ext cx="607" cy="336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  <a:normAutofit/>
              </a:bodyPr>
              <a:p>
                <a:pPr algn="ctr"/>
                <a:r>
                  <a:rPr lang="en-US" sz="2200">
                    <a:solidFill>
                      <a:srgbClr val="755E0D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Phương</a:t>
                </a:r>
                <a:endParaRPr lang="en-US" sz="2200">
                  <a:solidFill>
                    <a:srgbClr val="755E0D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ctr"/>
                <a:r>
                  <a:rPr lang="en-US" sz="2200">
                    <a:solidFill>
                      <a:srgbClr val="755E0D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pháp</a:t>
                </a:r>
                <a:endParaRPr lang="en-US" sz="2200">
                  <a:solidFill>
                    <a:srgbClr val="755E0D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26659" name="WordArt 62"/>
              <p:cNvSpPr>
                <a:spLocks noChangeAspect="1" noTextEdit="1"/>
              </p:cNvSpPr>
              <p:nvPr/>
            </p:nvSpPr>
            <p:spPr>
              <a:xfrm>
                <a:off x="1292" y="1580"/>
                <a:ext cx="628" cy="317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  <a:normAutofit/>
              </a:bodyPr>
              <a:p>
                <a:pPr algn="ctr"/>
                <a:r>
                  <a:rPr lang="en-US" sz="2200">
                    <a:solidFill>
                      <a:srgbClr val="755E0D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Quan hệ</a:t>
                </a:r>
                <a:endParaRPr lang="en-US" sz="2200">
                  <a:solidFill>
                    <a:srgbClr val="755E0D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ctr"/>
                <a:r>
                  <a:rPr lang="en-US" sz="2200">
                    <a:solidFill>
                      <a:srgbClr val="755E0D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quốc tế</a:t>
                </a:r>
                <a:endParaRPr lang="en-US" sz="2200">
                  <a:solidFill>
                    <a:srgbClr val="755E0D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grpSp>
            <p:nvGrpSpPr>
              <p:cNvPr id="26660" name="Group 63"/>
              <p:cNvGrpSpPr>
                <a:grpSpLocks noChangeAspect="1"/>
              </p:cNvGrpSpPr>
              <p:nvPr/>
            </p:nvGrpSpPr>
            <p:grpSpPr>
              <a:xfrm>
                <a:off x="1906" y="1530"/>
                <a:ext cx="2023" cy="1943"/>
                <a:chOff x="1950" y="1433"/>
                <a:chExt cx="2242" cy="2320"/>
              </a:xfrm>
            </p:grpSpPr>
            <p:grpSp>
              <p:nvGrpSpPr>
                <p:cNvPr id="26667" name="Group 64"/>
                <p:cNvGrpSpPr>
                  <a:grpSpLocks noChangeAspect="1"/>
                </p:cNvGrpSpPr>
                <p:nvPr/>
              </p:nvGrpSpPr>
              <p:grpSpPr>
                <a:xfrm>
                  <a:off x="3696" y="2696"/>
                  <a:ext cx="400" cy="616"/>
                  <a:chOff x="3696" y="2696"/>
                  <a:chExt cx="400" cy="616"/>
                </a:xfrm>
              </p:grpSpPr>
              <p:sp>
                <p:nvSpPr>
                  <p:cNvPr id="49" name="Line 65"/>
                  <p:cNvSpPr>
                    <a:spLocks noChangeAspect="1" noChangeShapeType="1"/>
                  </p:cNvSpPr>
                  <p:nvPr/>
                </p:nvSpPr>
                <p:spPr bwMode="auto">
                  <a:xfrm rot="3356531" flipV="1">
                    <a:off x="3714" y="2790"/>
                    <a:ext cx="480" cy="289"/>
                  </a:xfrm>
                  <a:prstGeom prst="line">
                    <a:avLst/>
                  </a:prstGeom>
                  <a:noFill/>
                  <a:ln w="38100" cap="sq">
                    <a:solidFill>
                      <a:schemeClr val="tx1"/>
                    </a:solidFill>
                    <a:round/>
                    <a:headEnd type="none" w="sm" len="sm"/>
                    <a:tailEnd type="stealth" w="lg" len="lg"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en-US" sz="105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.VnBahamasB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0" name="Line 66"/>
                  <p:cNvSpPr>
                    <a:spLocks noChangeAspect="1" noChangeShapeType="1"/>
                  </p:cNvSpPr>
                  <p:nvPr/>
                </p:nvSpPr>
                <p:spPr bwMode="auto">
                  <a:xfrm rot="3356531" flipV="1">
                    <a:off x="3634" y="2930"/>
                    <a:ext cx="480" cy="287"/>
                  </a:xfrm>
                  <a:prstGeom prst="line">
                    <a:avLst/>
                  </a:prstGeom>
                  <a:noFill/>
                  <a:ln w="38100" cap="sq">
                    <a:solidFill>
                      <a:schemeClr val="tx1"/>
                    </a:solidFill>
                    <a:round/>
                    <a:headEnd type="stealth" w="lg" len="lg"/>
                    <a:tailEnd type="none" w="lg" len="lg"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en-US" sz="105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.VnBahamasB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6668" name="Group 67"/>
                <p:cNvGrpSpPr>
                  <a:grpSpLocks noChangeAspect="1"/>
                </p:cNvGrpSpPr>
                <p:nvPr/>
              </p:nvGrpSpPr>
              <p:grpSpPr>
                <a:xfrm rot="-3350748">
                  <a:off x="3684" y="1812"/>
                  <a:ext cx="400" cy="616"/>
                  <a:chOff x="3696" y="2696"/>
                  <a:chExt cx="400" cy="616"/>
                </a:xfrm>
              </p:grpSpPr>
              <p:sp>
                <p:nvSpPr>
                  <p:cNvPr id="47" name="Line 68"/>
                  <p:cNvSpPr>
                    <a:spLocks noChangeAspect="1" noChangeShapeType="1"/>
                  </p:cNvSpPr>
                  <p:nvPr/>
                </p:nvSpPr>
                <p:spPr bwMode="auto">
                  <a:xfrm rot="3356531" flipV="1">
                    <a:off x="3752" y="2753"/>
                    <a:ext cx="496" cy="289"/>
                  </a:xfrm>
                  <a:prstGeom prst="line">
                    <a:avLst/>
                  </a:prstGeom>
                  <a:noFill/>
                  <a:ln w="38100" cap="sq">
                    <a:solidFill>
                      <a:schemeClr val="tx1"/>
                    </a:solidFill>
                    <a:round/>
                    <a:headEnd type="none" w="sm" len="sm"/>
                    <a:tailEnd type="stealth" w="lg" len="lg"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en-US" sz="105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.VnBahamasB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8" name="Line 69"/>
                  <p:cNvSpPr>
                    <a:spLocks noChangeAspect="1" noChangeShapeType="1"/>
                  </p:cNvSpPr>
                  <p:nvPr/>
                </p:nvSpPr>
                <p:spPr bwMode="auto">
                  <a:xfrm rot="3356531" flipV="1">
                    <a:off x="3625" y="2900"/>
                    <a:ext cx="487" cy="289"/>
                  </a:xfrm>
                  <a:prstGeom prst="line">
                    <a:avLst/>
                  </a:prstGeom>
                  <a:noFill/>
                  <a:ln w="38100" cap="sq">
                    <a:solidFill>
                      <a:schemeClr val="tx1"/>
                    </a:solidFill>
                    <a:round/>
                    <a:headEnd type="stealth" w="lg" len="lg"/>
                    <a:tailEnd type="none" w="lg" len="lg"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en-US" sz="105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.VnBahamasB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6669" name="Group 70"/>
                <p:cNvGrpSpPr>
                  <a:grpSpLocks noChangeAspect="1"/>
                </p:cNvGrpSpPr>
                <p:nvPr/>
              </p:nvGrpSpPr>
              <p:grpSpPr>
                <a:xfrm rot="-6713162">
                  <a:off x="2908" y="1353"/>
                  <a:ext cx="457" cy="616"/>
                  <a:chOff x="3696" y="2696"/>
                  <a:chExt cx="400" cy="616"/>
                </a:xfrm>
              </p:grpSpPr>
              <p:sp>
                <p:nvSpPr>
                  <p:cNvPr id="45" name="Line 71"/>
                  <p:cNvSpPr>
                    <a:spLocks noChangeAspect="1" noChangeShapeType="1"/>
                  </p:cNvSpPr>
                  <p:nvPr/>
                </p:nvSpPr>
                <p:spPr bwMode="auto">
                  <a:xfrm rot="3356531" flipV="1">
                    <a:off x="3720" y="2814"/>
                    <a:ext cx="490" cy="287"/>
                  </a:xfrm>
                  <a:prstGeom prst="line">
                    <a:avLst/>
                  </a:prstGeom>
                  <a:noFill/>
                  <a:ln w="38100" cap="sq">
                    <a:solidFill>
                      <a:schemeClr val="tx1"/>
                    </a:solidFill>
                    <a:round/>
                    <a:headEnd type="none" w="sm" len="sm"/>
                    <a:tailEnd type="stealth" w="lg" len="lg"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en-US" sz="105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.VnBahamasB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6" name="Line 72"/>
                  <p:cNvSpPr>
                    <a:spLocks noChangeAspect="1" noChangeShapeType="1"/>
                  </p:cNvSpPr>
                  <p:nvPr/>
                </p:nvSpPr>
                <p:spPr bwMode="auto">
                  <a:xfrm rot="3356531" flipV="1">
                    <a:off x="3630" y="2974"/>
                    <a:ext cx="496" cy="293"/>
                  </a:xfrm>
                  <a:prstGeom prst="line">
                    <a:avLst/>
                  </a:prstGeom>
                  <a:noFill/>
                  <a:ln w="38100" cap="sq">
                    <a:solidFill>
                      <a:schemeClr val="tx1"/>
                    </a:solidFill>
                    <a:round/>
                    <a:headEnd type="stealth" w="lg" len="lg"/>
                    <a:tailEnd type="none" w="lg" len="lg"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en-US" sz="105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.VnBahamasB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6670" name="Group 73"/>
                <p:cNvGrpSpPr>
                  <a:grpSpLocks noChangeAspect="1"/>
                </p:cNvGrpSpPr>
                <p:nvPr/>
              </p:nvGrpSpPr>
              <p:grpSpPr>
                <a:xfrm rot="-10245431">
                  <a:off x="2022" y="1780"/>
                  <a:ext cx="481" cy="616"/>
                  <a:chOff x="3696" y="2696"/>
                  <a:chExt cx="400" cy="616"/>
                </a:xfrm>
              </p:grpSpPr>
              <p:sp>
                <p:nvSpPr>
                  <p:cNvPr id="43" name="Line 74"/>
                  <p:cNvSpPr>
                    <a:spLocks noChangeAspect="1" noChangeShapeType="1"/>
                  </p:cNvSpPr>
                  <p:nvPr/>
                </p:nvSpPr>
                <p:spPr bwMode="auto">
                  <a:xfrm rot="3356531" flipV="1">
                    <a:off x="3746" y="2784"/>
                    <a:ext cx="500" cy="291"/>
                  </a:xfrm>
                  <a:prstGeom prst="line">
                    <a:avLst/>
                  </a:prstGeom>
                  <a:noFill/>
                  <a:ln w="38100" cap="sq">
                    <a:solidFill>
                      <a:schemeClr val="tx1"/>
                    </a:solidFill>
                    <a:round/>
                    <a:headEnd type="none" w="sm" len="sm"/>
                    <a:tailEnd type="stealth" w="lg" len="lg"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en-US" sz="105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.VnBahamasB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4" name="Line 75"/>
                  <p:cNvSpPr>
                    <a:spLocks noChangeAspect="1" noChangeShapeType="1"/>
                  </p:cNvSpPr>
                  <p:nvPr/>
                </p:nvSpPr>
                <p:spPr bwMode="auto">
                  <a:xfrm rot="3356531" flipV="1">
                    <a:off x="3616" y="2920"/>
                    <a:ext cx="491" cy="291"/>
                  </a:xfrm>
                  <a:prstGeom prst="line">
                    <a:avLst/>
                  </a:prstGeom>
                  <a:noFill/>
                  <a:ln w="38100" cap="sq">
                    <a:solidFill>
                      <a:schemeClr val="tx1"/>
                    </a:solidFill>
                    <a:round/>
                    <a:headEnd type="stealth" w="lg" len="lg"/>
                    <a:tailEnd type="none" w="lg" len="lg"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en-US" sz="105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.VnBahamasB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6671" name="Group 76"/>
                <p:cNvGrpSpPr>
                  <a:grpSpLocks noChangeAspect="1"/>
                </p:cNvGrpSpPr>
                <p:nvPr/>
              </p:nvGrpSpPr>
              <p:grpSpPr>
                <a:xfrm rot="7889117">
                  <a:off x="2017" y="2742"/>
                  <a:ext cx="481" cy="616"/>
                  <a:chOff x="3696" y="2696"/>
                  <a:chExt cx="400" cy="616"/>
                </a:xfrm>
              </p:grpSpPr>
              <p:sp>
                <p:nvSpPr>
                  <p:cNvPr id="41" name="Line 77"/>
                  <p:cNvSpPr>
                    <a:spLocks noChangeAspect="1" noChangeShapeType="1"/>
                  </p:cNvSpPr>
                  <p:nvPr/>
                </p:nvSpPr>
                <p:spPr bwMode="auto">
                  <a:xfrm rot="3356531" flipV="1">
                    <a:off x="3675" y="2799"/>
                    <a:ext cx="490" cy="287"/>
                  </a:xfrm>
                  <a:prstGeom prst="line">
                    <a:avLst/>
                  </a:prstGeom>
                  <a:noFill/>
                  <a:ln w="38100" cap="sq">
                    <a:solidFill>
                      <a:schemeClr val="tx1"/>
                    </a:solidFill>
                    <a:round/>
                    <a:headEnd type="none" w="sm" len="sm"/>
                    <a:tailEnd type="stealth" w="lg" len="lg"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en-US" sz="105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.VnBahamasB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2" name="Line 78"/>
                  <p:cNvSpPr>
                    <a:spLocks noChangeAspect="1" noChangeShapeType="1"/>
                  </p:cNvSpPr>
                  <p:nvPr/>
                </p:nvSpPr>
                <p:spPr bwMode="auto">
                  <a:xfrm rot="3356531" flipV="1">
                    <a:off x="3553" y="2929"/>
                    <a:ext cx="493" cy="297"/>
                  </a:xfrm>
                  <a:prstGeom prst="line">
                    <a:avLst/>
                  </a:prstGeom>
                  <a:noFill/>
                  <a:ln w="38100" cap="sq">
                    <a:solidFill>
                      <a:schemeClr val="tx1"/>
                    </a:solidFill>
                    <a:round/>
                    <a:headEnd type="stealth" w="lg" len="lg"/>
                    <a:tailEnd type="none" w="lg" len="lg"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en-US" sz="105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.VnBahamasB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6672" name="Group 79"/>
                <p:cNvGrpSpPr>
                  <a:grpSpLocks noChangeAspect="1"/>
                </p:cNvGrpSpPr>
                <p:nvPr/>
              </p:nvGrpSpPr>
              <p:grpSpPr>
                <a:xfrm rot="4097988">
                  <a:off x="2903" y="3204"/>
                  <a:ext cx="481" cy="616"/>
                  <a:chOff x="3696" y="2696"/>
                  <a:chExt cx="400" cy="616"/>
                </a:xfrm>
              </p:grpSpPr>
              <p:sp>
                <p:nvSpPr>
                  <p:cNvPr id="39" name="Line 80"/>
                  <p:cNvSpPr>
                    <a:spLocks noChangeAspect="1" noChangeShapeType="1"/>
                  </p:cNvSpPr>
                  <p:nvPr/>
                </p:nvSpPr>
                <p:spPr bwMode="auto">
                  <a:xfrm rot="3356531" flipV="1">
                    <a:off x="3693" y="2753"/>
                    <a:ext cx="493" cy="282"/>
                  </a:xfrm>
                  <a:prstGeom prst="line">
                    <a:avLst/>
                  </a:prstGeom>
                  <a:noFill/>
                  <a:ln w="38100" cap="sq">
                    <a:solidFill>
                      <a:schemeClr val="tx1"/>
                    </a:solidFill>
                    <a:round/>
                    <a:headEnd type="none" w="sm" len="sm"/>
                    <a:tailEnd type="stealth" w="lg" len="lg"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en-US" sz="105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.VnBahamasB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0" name="Line 81"/>
                  <p:cNvSpPr>
                    <a:spLocks noChangeAspect="1" noChangeShapeType="1"/>
                  </p:cNvSpPr>
                  <p:nvPr/>
                </p:nvSpPr>
                <p:spPr bwMode="auto">
                  <a:xfrm rot="3356531" flipV="1">
                    <a:off x="3571" y="2894"/>
                    <a:ext cx="482" cy="284"/>
                  </a:xfrm>
                  <a:prstGeom prst="line">
                    <a:avLst/>
                  </a:prstGeom>
                  <a:noFill/>
                  <a:ln w="38100" cap="sq">
                    <a:solidFill>
                      <a:schemeClr val="tx1"/>
                    </a:solidFill>
                    <a:round/>
                    <a:headEnd type="stealth" w="lg" len="lg"/>
                    <a:tailEnd type="none" w="lg" len="lg"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en-US" sz="105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.VnBahamasB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27" name="Line 82"/>
              <p:cNvSpPr>
                <a:spLocks noChangeAspect="1" noChangeShapeType="1"/>
              </p:cNvSpPr>
              <p:nvPr/>
            </p:nvSpPr>
            <p:spPr bwMode="auto">
              <a:xfrm>
                <a:off x="1518" y="2616"/>
                <a:ext cx="34" cy="121"/>
              </a:xfrm>
              <a:prstGeom prst="line">
                <a:avLst/>
              </a:prstGeom>
              <a:noFill/>
              <a:ln w="57150" cap="sq">
                <a:solidFill>
                  <a:schemeClr val="tx1"/>
                </a:solidFill>
                <a:round/>
                <a:headEnd type="none" w="sm" len="sm"/>
                <a:tailEnd type="stealth" w="lg" len="lg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.VnBahamasB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" name="Line 83"/>
              <p:cNvSpPr>
                <a:spLocks noChangeAspect="1" noChangeShapeType="1"/>
              </p:cNvSpPr>
              <p:nvPr/>
            </p:nvSpPr>
            <p:spPr bwMode="auto">
              <a:xfrm>
                <a:off x="2369" y="3682"/>
                <a:ext cx="190" cy="45"/>
              </a:xfrm>
              <a:prstGeom prst="line">
                <a:avLst/>
              </a:prstGeom>
              <a:noFill/>
              <a:ln w="57150" cap="sq">
                <a:solidFill>
                  <a:schemeClr val="tx1"/>
                </a:solidFill>
                <a:round/>
                <a:headEnd type="none" w="sm" len="sm"/>
                <a:tailEnd type="stealth" w="lg" len="lg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.VnBahamasB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9" name="Line 84"/>
              <p:cNvSpPr>
                <a:spLocks noChangeAspect="1" noChangeShapeType="1"/>
              </p:cNvSpPr>
              <p:nvPr/>
            </p:nvSpPr>
            <p:spPr bwMode="auto">
              <a:xfrm flipV="1">
                <a:off x="3822" y="3416"/>
                <a:ext cx="100" cy="76"/>
              </a:xfrm>
              <a:prstGeom prst="line">
                <a:avLst/>
              </a:prstGeom>
              <a:noFill/>
              <a:ln w="57150" cap="sq">
                <a:solidFill>
                  <a:schemeClr val="tx1"/>
                </a:solidFill>
                <a:round/>
                <a:headEnd type="none" w="sm" len="sm"/>
                <a:tailEnd type="stealth" w="lg" len="lg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.VnBahamasB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0" name="Line 85"/>
              <p:cNvSpPr>
                <a:spLocks noChangeAspect="1" noChangeShapeType="1"/>
              </p:cNvSpPr>
              <p:nvPr/>
            </p:nvSpPr>
            <p:spPr bwMode="auto">
              <a:xfrm flipH="1" flipV="1">
                <a:off x="4294" y="2139"/>
                <a:ext cx="27" cy="130"/>
              </a:xfrm>
              <a:prstGeom prst="line">
                <a:avLst/>
              </a:prstGeom>
              <a:noFill/>
              <a:ln w="57150" cap="sq">
                <a:solidFill>
                  <a:schemeClr val="tx1"/>
                </a:solidFill>
                <a:round/>
                <a:headEnd type="none" w="sm" len="sm"/>
                <a:tailEnd type="stealth" w="lg" len="lg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.VnBahamasB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" name="Line 86"/>
              <p:cNvSpPr>
                <a:spLocks noChangeAspect="1" noChangeShapeType="1"/>
              </p:cNvSpPr>
              <p:nvPr/>
            </p:nvSpPr>
            <p:spPr bwMode="auto">
              <a:xfrm flipH="1" flipV="1">
                <a:off x="3311" y="1221"/>
                <a:ext cx="187" cy="68"/>
              </a:xfrm>
              <a:prstGeom prst="line">
                <a:avLst/>
              </a:prstGeom>
              <a:noFill/>
              <a:ln w="57150" cap="sq">
                <a:solidFill>
                  <a:schemeClr val="tx1"/>
                </a:solidFill>
                <a:round/>
                <a:headEnd type="none" w="sm" len="sm"/>
                <a:tailEnd type="stealth" w="lg" len="lg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.VnBahamasB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2" name="Line 87"/>
              <p:cNvSpPr>
                <a:spLocks noChangeAspect="1" noChangeShapeType="1"/>
              </p:cNvSpPr>
              <p:nvPr/>
            </p:nvSpPr>
            <p:spPr bwMode="auto">
              <a:xfrm flipH="1">
                <a:off x="1962" y="1441"/>
                <a:ext cx="111" cy="84"/>
              </a:xfrm>
              <a:prstGeom prst="line">
                <a:avLst/>
              </a:prstGeom>
              <a:noFill/>
              <a:ln w="57150" cap="sq">
                <a:solidFill>
                  <a:schemeClr val="tx1"/>
                </a:solidFill>
                <a:round/>
                <a:headEnd type="none" w="sm" len="sm"/>
                <a:tailEnd type="stealth" w="lg" len="lg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0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.VnBahamasB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1986" name="Picture 23" descr="xfvcg.jpg"/>
          <p:cNvPicPr>
            <a:picLocks noChangeAspect="1"/>
          </p:cNvPicPr>
          <p:nvPr/>
        </p:nvPicPr>
        <p:blipFill>
          <a:blip r:embed="rId1"/>
          <a:srcRect b="18898"/>
          <a:stretch>
            <a:fillRect/>
          </a:stretch>
        </p:blipFill>
        <p:spPr>
          <a:xfrm>
            <a:off x="1489075" y="2365375"/>
            <a:ext cx="8915400" cy="3736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Rectangle 3"/>
          <p:cNvSpPr/>
          <p:nvPr/>
        </p:nvSpPr>
        <p:spPr>
          <a:xfrm>
            <a:off x="1489075" y="1539875"/>
            <a:ext cx="9802813" cy="7381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buNone/>
            </a:pP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Ý nghĩa lịch sử của việc th</a:t>
            </a:r>
            <a:r>
              <a:rPr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 lập Đảng Cộng sản Việt Nam</a:t>
            </a:r>
            <a:endParaRPr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11388" y="-204626"/>
            <a:ext cx="9323413" cy="1398475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 ĐẠI HỌC </a:t>
            </a:r>
            <a:r>
              <a:rPr lang="vi-VN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THƯƠNG</a:t>
            </a:r>
            <a:r>
              <a:rPr lang="en-US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TP.H</a:t>
            </a:r>
            <a:r>
              <a:rPr lang="vi-VN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Ồ CHÍ MINH</a:t>
            </a: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2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KHOA LÝ LUẬN CHÍNH TRỊ </a:t>
            </a:r>
            <a:endParaRPr sz="28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7655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175" y="160338"/>
            <a:ext cx="1868488" cy="13160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417513" y="2760663"/>
            <a:ext cx="5854700" cy="355282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ĐẢNG CỘNG SẢN VIỆT NAM RA ĐỜI VÀ CƯƠNG LĨNH CHÍNH TRỊ ĐẦU TIÊN CỦA ĐẢNG</a:t>
            </a:r>
            <a:endParaRPr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1" hangingPunct="1">
              <a:buNone/>
            </a:pPr>
            <a:r>
              <a:rPr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(Tháng 2-1930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489700" y="2857500"/>
            <a:ext cx="4897438" cy="361632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ĐẢNG LÃNH ĐẠO QUÁ TRÌNH ĐẤU TRANH GIÀNH CHÍNH QUYỀN</a:t>
            </a:r>
            <a:endParaRPr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1" hangingPunct="1">
              <a:buNone/>
            </a:pPr>
            <a:r>
              <a:rPr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(1930-1945)</a:t>
            </a:r>
            <a:endParaRPr sz="2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727325" y="2127250"/>
            <a:ext cx="688975" cy="633413"/>
          </a:xfrm>
          <a:prstGeom prst="ellipse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 new roman"/>
                <a:ea typeface="+mn-ea"/>
                <a:cs typeface="+mn-cs"/>
              </a:rPr>
              <a:t>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 new roman"/>
              <a:ea typeface="+mn-ea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901113" y="2224088"/>
            <a:ext cx="733425" cy="63341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 new roman"/>
                <a:ea typeface="+mn-ea"/>
                <a:cs typeface="+mn-cs"/>
              </a:rPr>
              <a:t>II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 new roman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71913" y="1301750"/>
            <a:ext cx="5500688" cy="855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CHƯƠNG I </a:t>
            </a:r>
            <a:endParaRPr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727325" y="-204626"/>
            <a:ext cx="9007476" cy="1398475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 ĐẠI HỌC </a:t>
            </a:r>
            <a:r>
              <a:rPr lang="vi-VN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THƯƠNG</a:t>
            </a:r>
            <a:r>
              <a:rPr lang="en-US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TP.H</a:t>
            </a:r>
            <a:r>
              <a:rPr lang="vi-VN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Ồ CHÍ MINH</a:t>
            </a: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2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KHOA LÝ LUẬN CHÍNH TRỊ </a:t>
            </a:r>
            <a:endParaRPr sz="28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130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4175" y="160338"/>
            <a:ext cx="1868488" cy="13160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3" grpId="0" animBg="1"/>
      <p:bldP spid="6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3251200" y="5867400"/>
            <a:ext cx="6197600" cy="4079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p>
            <a:pPr marL="381000" indent="-3810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sz="2000" b="1" i="1" dirty="0">
                <a:solidFill>
                  <a:srgbClr val="0000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.VnTime" pitchFamily="34" charset="0"/>
                <a:cs typeface="Arial" panose="020B0604020202020204" pitchFamily="34" charset="0"/>
              </a:rPr>
              <a:t>Kh¸i qu¸t vÒ sù ra ®êi cña Đ¶ng</a:t>
            </a:r>
            <a:r>
              <a:rPr sz="2000" b="1" dirty="0">
                <a:solidFill>
                  <a:srgbClr val="0000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.VnTime" pitchFamily="34" charset="0"/>
                <a:cs typeface="Arial" panose="020B0604020202020204" pitchFamily="34" charset="0"/>
              </a:rPr>
              <a:t> </a:t>
            </a:r>
            <a:endParaRPr sz="2000" b="1" dirty="0">
              <a:solidFill>
                <a:srgbClr val="0000FF"/>
              </a:solidFill>
              <a:effectLst>
                <a:outerShdw blurRad="38100" dist="38100" dir="2700000">
                  <a:srgbClr val="C0C0C0"/>
                </a:outerShdw>
              </a:effectLst>
              <a:latin typeface=".VnTime" pitchFamily="34" charset="0"/>
              <a:ea typeface="Arial" panose="020B0604020202020204" pitchFamily="34" charset="0"/>
            </a:endParaRPr>
          </a:p>
        </p:txBody>
      </p:sp>
      <p:sp>
        <p:nvSpPr>
          <p:cNvPr id="14" name="Oval 4"/>
          <p:cNvSpPr>
            <a:spLocks noChangeArrowheads="1"/>
          </p:cNvSpPr>
          <p:nvPr/>
        </p:nvSpPr>
        <p:spPr bwMode="auto">
          <a:xfrm>
            <a:off x="7520518" y="1527176"/>
            <a:ext cx="3024716" cy="2278063"/>
          </a:xfrm>
          <a:prstGeom prst="ellipse">
            <a:avLst/>
          </a:prstGeom>
          <a:solidFill>
            <a:schemeClr val="hlink"/>
          </a:solidFill>
          <a:ln w="9525">
            <a:noFill/>
            <a:round/>
          </a:ln>
          <a:effectLst>
            <a:glow rad="101600">
              <a:schemeClr val="accent4">
                <a:satMod val="175000"/>
                <a:alpha val="40000"/>
              </a:schemeClr>
            </a:glow>
            <a:prstShdw prst="shdw17" dist="17961" dir="2700000">
              <a:schemeClr val="hlink">
                <a:gamma/>
                <a:shade val="60000"/>
                <a:invGamma/>
              </a:schemeClr>
            </a:prstShdw>
            <a:reflection blurRad="6350" stA="50000" endA="300" endPos="55000" dir="5400000" sy="-100000" algn="bl" rotWithShape="0"/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Phong trào công nhân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Oval 5"/>
          <p:cNvSpPr>
            <a:spLocks noChangeArrowheads="1"/>
          </p:cNvSpPr>
          <p:nvPr/>
        </p:nvSpPr>
        <p:spPr bwMode="auto">
          <a:xfrm>
            <a:off x="4876801" y="1524001"/>
            <a:ext cx="3103033" cy="2309813"/>
          </a:xfrm>
          <a:prstGeom prst="ellipse">
            <a:avLst/>
          </a:prstGeom>
          <a:solidFill>
            <a:schemeClr val="hlink"/>
          </a:solidFill>
          <a:ln w="9525">
            <a:noFill/>
            <a:round/>
          </a:ln>
          <a:effectLst>
            <a:glow rad="101600">
              <a:schemeClr val="accent4">
                <a:satMod val="175000"/>
                <a:alpha val="40000"/>
              </a:schemeClr>
            </a:glow>
            <a:prstShdw prst="shdw17" dist="17961" dir="2700000">
              <a:schemeClr val="hlink">
                <a:gamma/>
                <a:shade val="60000"/>
                <a:invGamma/>
              </a:schemeClr>
            </a:prstShdw>
            <a:reflection blurRad="6350" stA="50000" endA="300" endPos="55000" dir="5400000" sy="-100000" algn="bl" rotWithShape="0"/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Phong trào yêu nước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Oval 6"/>
          <p:cNvSpPr>
            <a:spLocks noChangeArrowheads="1"/>
          </p:cNvSpPr>
          <p:nvPr/>
        </p:nvSpPr>
        <p:spPr bwMode="auto">
          <a:xfrm>
            <a:off x="1930400" y="1524000"/>
            <a:ext cx="3251200" cy="2311400"/>
          </a:xfrm>
          <a:prstGeom prst="ellipse">
            <a:avLst/>
          </a:prstGeom>
          <a:solidFill>
            <a:schemeClr val="hlink"/>
          </a:solidFill>
          <a:ln w="9525">
            <a:noFill/>
            <a:round/>
          </a:ln>
          <a:effectLst>
            <a:glow rad="101600">
              <a:schemeClr val="accent4">
                <a:satMod val="175000"/>
                <a:alpha val="40000"/>
              </a:schemeClr>
            </a:glow>
            <a:prstShdw prst="shdw17" dist="17961" dir="2700000">
              <a:schemeClr val="hlink">
                <a:gamma/>
                <a:shade val="60000"/>
                <a:invGamma/>
              </a:schemeClr>
            </a:prstShdw>
            <a:reflection blurRad="6350" stA="50000" endA="300" endPos="55000" dir="5400000" sy="-100000" algn="bl" rotWithShape="0"/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Chủ nghĩa Mác-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Lênin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3" name="Group 7"/>
          <p:cNvGrpSpPr/>
          <p:nvPr/>
        </p:nvGrpSpPr>
        <p:grpSpPr bwMode="auto">
          <a:xfrm>
            <a:off x="4368800" y="3302000"/>
            <a:ext cx="4066117" cy="7938"/>
            <a:chOff x="2016" y="1915"/>
            <a:chExt cx="1921" cy="5"/>
          </a:xfrm>
          <a:effectLst>
            <a:glow rad="101600">
              <a:schemeClr val="accent4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</p:grpSpPr>
        <p:sp>
          <p:nvSpPr>
            <p:cNvPr id="18" name="Line 8"/>
            <p:cNvSpPr>
              <a:spLocks noChangeShapeType="1"/>
            </p:cNvSpPr>
            <p:nvPr/>
          </p:nvSpPr>
          <p:spPr bwMode="auto">
            <a:xfrm>
              <a:off x="2016" y="1920"/>
              <a:ext cx="574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 type="triangle" w="med" len="med"/>
            </a:ln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>
              <a:off x="3362" y="1915"/>
              <a:ext cx="575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 type="triangle" w="med" len="med"/>
            </a:ln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10"/>
          <p:cNvGrpSpPr/>
          <p:nvPr/>
        </p:nvGrpSpPr>
        <p:grpSpPr bwMode="auto">
          <a:xfrm>
            <a:off x="4470400" y="2227263"/>
            <a:ext cx="3860800" cy="42862"/>
            <a:chOff x="2112" y="1243"/>
            <a:chExt cx="1824" cy="27"/>
          </a:xfrm>
          <a:effectLst>
            <a:glow rad="101600">
              <a:schemeClr val="accent4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</p:grpSpPr>
        <p:sp>
          <p:nvSpPr>
            <p:cNvPr id="21" name="Line 11"/>
            <p:cNvSpPr>
              <a:spLocks noChangeShapeType="1"/>
            </p:cNvSpPr>
            <p:nvPr/>
          </p:nvSpPr>
          <p:spPr bwMode="auto">
            <a:xfrm>
              <a:off x="3362" y="1243"/>
              <a:ext cx="574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tailEnd type="triangle" w="med" len="med"/>
            </a:ln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" name="Line 12"/>
            <p:cNvSpPr>
              <a:spLocks noChangeShapeType="1"/>
            </p:cNvSpPr>
            <p:nvPr/>
          </p:nvSpPr>
          <p:spPr bwMode="auto">
            <a:xfrm>
              <a:off x="2112" y="1270"/>
              <a:ext cx="574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tailEnd type="triangle" w="med" len="med"/>
            </a:ln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13"/>
          <p:cNvGrpSpPr/>
          <p:nvPr/>
        </p:nvGrpSpPr>
        <p:grpSpPr bwMode="auto">
          <a:xfrm>
            <a:off x="1727200" y="2806700"/>
            <a:ext cx="9144000" cy="2344738"/>
            <a:chOff x="816" y="1584"/>
            <a:chExt cx="4320" cy="1477"/>
          </a:xfrm>
          <a:effectLst>
            <a:glow rad="101600">
              <a:schemeClr val="accent4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</p:grpSpPr>
        <p:grpSp>
          <p:nvGrpSpPr>
            <p:cNvPr id="6" name="Group 14"/>
            <p:cNvGrpSpPr/>
            <p:nvPr/>
          </p:nvGrpSpPr>
          <p:grpSpPr bwMode="auto">
            <a:xfrm>
              <a:off x="816" y="1584"/>
              <a:ext cx="463" cy="1469"/>
              <a:chOff x="816" y="1592"/>
              <a:chExt cx="463" cy="1469"/>
            </a:xfrm>
          </p:grpSpPr>
          <p:sp>
            <p:nvSpPr>
              <p:cNvPr id="30" name="Line 15"/>
              <p:cNvSpPr>
                <a:spLocks noChangeShapeType="1"/>
              </p:cNvSpPr>
              <p:nvPr/>
            </p:nvSpPr>
            <p:spPr bwMode="auto">
              <a:xfrm flipH="1">
                <a:off x="816" y="1592"/>
                <a:ext cx="116" cy="0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</a:ln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" name="Line 16"/>
              <p:cNvSpPr>
                <a:spLocks noChangeShapeType="1"/>
              </p:cNvSpPr>
              <p:nvPr/>
            </p:nvSpPr>
            <p:spPr bwMode="auto">
              <a:xfrm>
                <a:off x="816" y="1592"/>
                <a:ext cx="0" cy="1469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</a:ln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2" name="Line 17"/>
              <p:cNvSpPr>
                <a:spLocks noChangeShapeType="1"/>
              </p:cNvSpPr>
              <p:nvPr/>
            </p:nvSpPr>
            <p:spPr bwMode="auto">
              <a:xfrm>
                <a:off x="816" y="3061"/>
                <a:ext cx="463" cy="0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tailEnd type="triangle" w="med" len="med"/>
              </a:ln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" name="Line 18"/>
            <p:cNvSpPr>
              <a:spLocks noChangeShapeType="1"/>
            </p:cNvSpPr>
            <p:nvPr/>
          </p:nvSpPr>
          <p:spPr bwMode="auto">
            <a:xfrm>
              <a:off x="3015" y="2237"/>
              <a:ext cx="0" cy="430"/>
            </a:xfrm>
            <a:prstGeom prst="line">
              <a:avLst/>
            </a:prstGeom>
            <a:noFill/>
            <a:ln w="57150">
              <a:solidFill>
                <a:srgbClr val="663300"/>
              </a:solidFill>
              <a:round/>
              <a:tailEnd type="triangle" w="med" len="med"/>
            </a:ln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7" name="Group 19"/>
            <p:cNvGrpSpPr/>
            <p:nvPr/>
          </p:nvGrpSpPr>
          <p:grpSpPr bwMode="auto">
            <a:xfrm>
              <a:off x="4635" y="1592"/>
              <a:ext cx="501" cy="1469"/>
              <a:chOff x="4635" y="1592"/>
              <a:chExt cx="501" cy="1469"/>
            </a:xfrm>
          </p:grpSpPr>
          <p:sp>
            <p:nvSpPr>
              <p:cNvPr id="27" name="Line 20"/>
              <p:cNvSpPr>
                <a:spLocks noChangeShapeType="1"/>
              </p:cNvSpPr>
              <p:nvPr/>
            </p:nvSpPr>
            <p:spPr bwMode="auto">
              <a:xfrm>
                <a:off x="4982" y="1592"/>
                <a:ext cx="154" cy="0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</a:ln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" name="Line 21"/>
              <p:cNvSpPr>
                <a:spLocks noChangeShapeType="1"/>
              </p:cNvSpPr>
              <p:nvPr/>
            </p:nvSpPr>
            <p:spPr bwMode="auto">
              <a:xfrm>
                <a:off x="5136" y="1592"/>
                <a:ext cx="0" cy="1469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</a:ln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9" name="Line 22"/>
              <p:cNvSpPr>
                <a:spLocks noChangeShapeType="1"/>
              </p:cNvSpPr>
              <p:nvPr/>
            </p:nvSpPr>
            <p:spPr bwMode="auto">
              <a:xfrm flipH="1">
                <a:off x="4635" y="3061"/>
                <a:ext cx="501" cy="0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tailEnd type="triangle" w="med" len="med"/>
              </a:ln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8" name="Group 23"/>
          <p:cNvGrpSpPr/>
          <p:nvPr/>
        </p:nvGrpSpPr>
        <p:grpSpPr bwMode="auto">
          <a:xfrm>
            <a:off x="2305050" y="4973638"/>
            <a:ext cx="7823200" cy="1270000"/>
            <a:chOff x="1104" y="2800"/>
            <a:chExt cx="3696" cy="800"/>
          </a:xfrm>
          <a:effectLst>
            <a:glow rad="101600">
              <a:schemeClr val="accent4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</p:grpSpPr>
        <p:sp>
          <p:nvSpPr>
            <p:cNvPr id="34" name="Text Box 24"/>
            <p:cNvSpPr txBox="1">
              <a:spLocks noChangeArrowheads="1"/>
            </p:cNvSpPr>
            <p:nvPr/>
          </p:nvSpPr>
          <p:spPr bwMode="auto">
            <a:xfrm>
              <a:off x="1332" y="2800"/>
              <a:ext cx="3356" cy="752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</a:ln>
            <a:effectLst>
              <a:prstShdw prst="shdw17" dist="17961" dir="2700000">
                <a:schemeClr val="hlink">
                  <a:gamma/>
                  <a:shade val="60000"/>
                  <a:invGamma/>
                </a:schemeClr>
              </a:prstShdw>
            </a:effec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.VnTimeH" pitchFamily="34" charset="0"/>
                <a:ea typeface="Arial Unicode MS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35" name="Rectangle 25"/>
            <p:cNvSpPr>
              <a:spLocks noChangeArrowheads="1"/>
            </p:cNvSpPr>
            <p:nvPr/>
          </p:nvSpPr>
          <p:spPr bwMode="auto">
            <a:xfrm>
              <a:off x="1104" y="2880"/>
              <a:ext cx="3696" cy="7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 anchorCtr="1"/>
            <a:lstStyle/>
            <a:p>
              <a:pPr marL="381000" marR="0" lvl="0" indent="-38100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Đảng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Cộng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sản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Việt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6633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Nam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33" name="Rectangle 32"/>
          <p:cNvSpPr/>
          <p:nvPr/>
        </p:nvSpPr>
        <p:spPr>
          <a:xfrm>
            <a:off x="1908175" y="698500"/>
            <a:ext cx="9144000" cy="1039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buNone/>
            </a:pPr>
            <a:r>
              <a:rPr sz="2800" b="1" dirty="0">
                <a:solidFill>
                  <a:srgbClr val="5252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yếu tố th</a:t>
            </a:r>
            <a:r>
              <a:rPr sz="2800" b="1" dirty="0">
                <a:solidFill>
                  <a:srgbClr val="52525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5252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 lập Đảng Cộng sản Việt Nam</a:t>
            </a:r>
            <a:endParaRPr sz="2800" b="1" dirty="0">
              <a:solidFill>
                <a:srgbClr val="52525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charRg st="0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3">
                                            <p:txEl>
                                              <p:charRg st="0" end="3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7263" y="1511300"/>
            <a:ext cx="10277475" cy="1639888"/>
          </a:xfrm>
          <a:solidFill>
            <a:srgbClr val="FFFF00">
              <a:alpha val="100000"/>
            </a:srgbClr>
          </a:solidFill>
        </p:spPr>
        <p:txBody>
          <a:bodyPr vert="horz" wrap="square" lIns="91440" tIns="45720" rIns="91440" bIns="45720" anchor="b" anchorCtr="0"/>
          <a:p>
            <a:pPr eaLnBrk="1" hangingPunct="1">
              <a:buClrTx/>
              <a:buSzTx/>
              <a:buFontTx/>
            </a:pPr>
            <a:br>
              <a:rPr lang="en-US" altLang="en-US" sz="32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br>
              <a:rPr lang="en-US" altLang="en-US" sz="32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br>
              <a:rPr lang="en-US" altLang="en-US" sz="32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br>
              <a:rPr lang="en-US" altLang="en-US" sz="32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br>
              <a:rPr lang="en-US" altLang="en-US" sz="32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br>
              <a:rPr lang="en-US" altLang="en-US" sz="32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en-US" altLang="en-US" sz="28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II. ĐẢNG LÃNH ĐẠO QUÁ TRÌNH ĐẤU TRANH GIẢI PHÓNG DÂN TỘC, GIÀNH CHÍNH QUYỀN</a:t>
            </a:r>
            <a:br>
              <a:rPr lang="en-US" altLang="en-US" sz="28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en-US" altLang="en-US" sz="28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(1930-1945)</a:t>
            </a:r>
            <a:br>
              <a:rPr lang="en-US" altLang="en-US" sz="28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en-US" altLang="en-US" sz="28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9700" y="3478213"/>
            <a:ext cx="9372600" cy="3379787"/>
          </a:xfrm>
          <a:solidFill>
            <a:srgbClr val="92D050">
              <a:alpha val="100000"/>
            </a:srgbClr>
          </a:solidFill>
          <a:ln>
            <a:solidFill>
              <a:srgbClr val="FF0000">
                <a:alpha val="100000"/>
              </a:srgbClr>
            </a:solidFill>
            <a:miter lim="800000"/>
          </a:ln>
        </p:spPr>
        <p:txBody>
          <a:bodyPr vert="horz" wrap="square" lIns="91440" tIns="45720" rIns="91440" bIns="45720" anchor="t" anchorCtr="0"/>
          <a:p>
            <a:pPr marL="342900" indent="-342900" algn="l" eaLnBrk="1" hangingPunct="1">
              <a:buClrTx/>
              <a:buSzTx/>
              <a:buFont typeface="Wingdings 3" panose="05040102010807070707" pitchFamily="18" charset="2"/>
              <a:buAutoNum type="arabicPeriod"/>
            </a:pPr>
            <a:r>
              <a:rPr lang="en-US" altLang="en-US" sz="28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Phong tr</a:t>
            </a:r>
            <a:r>
              <a:rPr lang="en-US" altLang="en-US" sz="2800" kern="1200" dirty="0"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à</a:t>
            </a:r>
            <a:r>
              <a:rPr lang="en-US" altLang="en-US" sz="28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 cách mạng 1930-1935</a:t>
            </a:r>
            <a:endParaRPr lang="en-US" altLang="en-US" sz="28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indent="-342900" algn="l" eaLnBrk="1" hangingPunct="1">
              <a:buClrTx/>
              <a:buSzTx/>
              <a:buFont typeface="Wingdings 3" panose="05040102010807070707" pitchFamily="18" charset="2"/>
              <a:buAutoNum type="arabicPeriod"/>
            </a:pPr>
            <a:r>
              <a:rPr lang="en-US" altLang="en-US" sz="28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Cuộc vận động dân chủ 1936-1939</a:t>
            </a:r>
            <a:endParaRPr lang="en-US" altLang="en-US" sz="28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indent="-342900" algn="l" eaLnBrk="1" hangingPunct="1">
              <a:buClrTx/>
              <a:buSzTx/>
              <a:buFont typeface="Wingdings 3" panose="05040102010807070707" pitchFamily="18" charset="2"/>
              <a:buAutoNum type="arabicPeriod"/>
            </a:pPr>
            <a:r>
              <a:rPr lang="en-US" altLang="en-US" sz="28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Phong tr</a:t>
            </a:r>
            <a:r>
              <a:rPr lang="en-US" altLang="en-US" sz="2800" kern="1200" dirty="0"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à</a:t>
            </a:r>
            <a:r>
              <a:rPr lang="en-US" altLang="en-US" sz="28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 giải phóng dân tộc 1939-1945</a:t>
            </a:r>
            <a:endParaRPr lang="en-US" altLang="en-US" sz="28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indent="-342900" algn="l" eaLnBrk="1" hangingPunct="1">
              <a:buClrTx/>
              <a:buSzTx/>
              <a:buFont typeface="Wingdings 3" panose="05040102010807070707" pitchFamily="18" charset="2"/>
              <a:buAutoNum type="arabicPeriod"/>
            </a:pPr>
            <a:r>
              <a:rPr lang="en-US" altLang="en-US" sz="28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Tính chất, ý nghĩa v</a:t>
            </a:r>
            <a:r>
              <a:rPr lang="en-US" altLang="en-US" sz="2800" kern="1200" dirty="0"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à</a:t>
            </a:r>
            <a:r>
              <a:rPr lang="en-US" altLang="en-US" sz="28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kinh nghiệm của Cách mạng Tháng Tám năm 1945</a:t>
            </a:r>
            <a:endParaRPr lang="en-US" altLang="en-US" sz="2800" kern="1200" dirty="0"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11388" y="-204626"/>
            <a:ext cx="9323413" cy="1398475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 ĐẠI HỌC </a:t>
            </a:r>
            <a:r>
              <a:rPr lang="vi-VN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THƯƠNG</a:t>
            </a:r>
            <a:r>
              <a:rPr lang="en-US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TP.H</a:t>
            </a:r>
            <a:r>
              <a:rPr lang="vi-VN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Ồ CHÍ MINH</a:t>
            </a: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2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KHOA LÝ LUẬN CHÍNH TRỊ </a:t>
            </a:r>
            <a:endParaRPr sz="28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31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63" end="10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03" end="17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3800" y="2500313"/>
            <a:ext cx="10394950" cy="1143000"/>
          </a:xfrm>
        </p:spPr>
        <p:txBody>
          <a:bodyPr vert="horz" wrap="square" lIns="91440" tIns="45720" rIns="91440" bIns="45720" anchor="ctr" anchorCtr="0"/>
          <a:p>
            <a:pPr algn="ctr" eaLnBrk="1" hangingPunct="1"/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1. Phong tr</a:t>
            </a:r>
            <a:r>
              <a:rPr lang="en-US" altLang="en-U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cách mạng 1930-1935</a:t>
            </a:r>
            <a:endParaRPr lang="en-US" altLang="en-US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3903663"/>
            <a:ext cx="9144000" cy="5357812"/>
          </a:xfrm>
        </p:spPr>
        <p:txBody>
          <a:bodyPr vert="horz" wrap="square" lIns="91440" tIns="45720" rIns="91440" bIns="45720" anchor="t" anchorCtr="0"/>
          <a:p>
            <a:pPr algn="just" eaLnBrk="1" hangingPunct="1">
              <a:buFontTx/>
              <a:buNone/>
            </a:pP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 Luận cương Chính trị tháng 10/1930 của Đảng 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Tx/>
              <a:buChar char="-"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</a:t>
            </a:r>
            <a:r>
              <a:rPr lang="en-US" alt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cảnh lịch sử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Char char="q"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Thế giới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Char char="q"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Trong nước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11388" y="-204626"/>
            <a:ext cx="9323413" cy="1398475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 ĐẠI HỌC </a:t>
            </a:r>
            <a:r>
              <a:rPr lang="vi-VN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THƯƠNG</a:t>
            </a:r>
            <a:r>
              <a:rPr lang="en-US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TP.H</a:t>
            </a:r>
            <a:r>
              <a:rPr lang="vi-VN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Ồ CHÍ MINH</a:t>
            </a: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2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KHOA LÝ LUẬN CHÍNH TRỊ </a:t>
            </a:r>
            <a:endParaRPr sz="28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0727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4175" y="160338"/>
            <a:ext cx="1868488" cy="13160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4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charRg st="0" end="4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9" end="6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charRg st="49" end="6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67" end="7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charRg st="67" end="7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76" end="8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charRg st="76" end="8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88" end="9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charRg st="88" end="9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charRg st="88" end="9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6" name="Title 1"/>
          <p:cNvSpPr>
            <a:spLocks noGrp="1"/>
          </p:cNvSpPr>
          <p:nvPr>
            <p:ph type="ctrTitle"/>
          </p:nvPr>
        </p:nvSpPr>
        <p:spPr>
          <a:xfrm>
            <a:off x="1266825" y="236538"/>
            <a:ext cx="8550275" cy="1239837"/>
          </a:xfrm>
          <a:solidFill>
            <a:srgbClr val="FFC000">
              <a:alpha val="100000"/>
            </a:srgbClr>
          </a:solidFill>
        </p:spPr>
        <p:txBody>
          <a:bodyPr vert="horz" wrap="square" lIns="91440" tIns="45720" rIns="91440" bIns="45720" anchor="b" anchorCtr="0"/>
          <a:p>
            <a:pPr eaLnBrk="1" hangingPunct="1">
              <a:buClrTx/>
              <a:buSzTx/>
              <a:buFontTx/>
            </a:pPr>
            <a:r>
              <a:rPr lang="en-US" altLang="en-US" sz="36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Luận cương chính trị của Đảng Cộng sản Đông Dương, tháng 10-1930 </a:t>
            </a:r>
            <a:endParaRPr lang="en-US" altLang="en-US" sz="3600" b="1" kern="1200" dirty="0">
              <a:latin typeface="Times New Roman" panose="02020603050405020304" pitchFamily="18" charset="0"/>
              <a:ea typeface="Times New Roman" panose="02020603050405020304" pitchFamily="18" charset="0"/>
              <a:cs typeface="+mj-cs"/>
            </a:endParaRPr>
          </a:p>
        </p:txBody>
      </p:sp>
      <p:sp>
        <p:nvSpPr>
          <p:cNvPr id="45059" name="Rectangle 3"/>
          <p:cNvSpPr txBox="1">
            <a:spLocks noChangeArrowheads="1"/>
          </p:cNvSpPr>
          <p:nvPr/>
        </p:nvSpPr>
        <p:spPr bwMode="auto">
          <a:xfrm>
            <a:off x="428625" y="1071563"/>
            <a:ext cx="8686800" cy="57864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533400" lvl="0" indent="-533400" eaLnBrk="1" hangingPunct="1">
              <a:lnSpc>
                <a:spcPct val="100000"/>
              </a:lnSpc>
              <a:buClr>
                <a:schemeClr val="accent1"/>
              </a:buClr>
              <a:buSzPct val="80000"/>
              <a:buFontTx/>
              <a:buNone/>
            </a:pPr>
            <a:endParaRPr lang="en-US" altLang="en-US" sz="24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 lvl="0" indent="-533400" eaLnBrk="1" hangingPunct="1">
              <a:lnSpc>
                <a:spcPct val="100000"/>
              </a:lnSpc>
              <a:buClr>
                <a:schemeClr val="accent1"/>
              </a:buClr>
              <a:buSzPct val="80000"/>
              <a:buFontTx/>
              <a:buChar char="-"/>
            </a:pPr>
            <a:r>
              <a:rPr lang="en-US" alt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 nghị BCHTW Đảng </a:t>
            </a:r>
            <a:endParaRPr lang="en-US" alt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 lvl="0" indent="-533400" eaLnBrk="1" hangingPunct="1">
              <a:lnSpc>
                <a:spcPct val="10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None/>
            </a:pPr>
            <a:r>
              <a:rPr lang="en-US" alt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họp t</a:t>
            </a:r>
            <a:r>
              <a:rPr lang="it-IT" altLang="x-none" b="1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ừ ng</a:t>
            </a:r>
            <a:r>
              <a:rPr lang="it-IT" altLang="x-none" b="1" dirty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it-IT" altLang="x-none" b="1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14 </a:t>
            </a:r>
            <a:r>
              <a:rPr lang="en-US" alt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x-none" b="1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 ng</a:t>
            </a:r>
            <a:r>
              <a:rPr lang="it-IT" altLang="x-none" b="1" dirty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it-IT" altLang="x-none" b="1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31-10-1930</a:t>
            </a:r>
            <a:endParaRPr lang="it-IT" altLang="x-none" b="1" dirty="0">
              <a:solidFill>
                <a:srgbClr val="40404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 lvl="0" indent="-533400" eaLnBrk="1" hangingPunct="1">
              <a:lnSpc>
                <a:spcPct val="10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None/>
            </a:pPr>
            <a:r>
              <a:rPr lang="it-IT" altLang="x-none" b="1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tại Hương Cảng (Trung Quốc)</a:t>
            </a:r>
            <a:endParaRPr lang="en-US" altLang="en-US" b="1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1413" y="1778000"/>
            <a:ext cx="3949700" cy="4006850"/>
          </a:xfrm>
          <a:prstGeom prst="rect">
            <a:avLst/>
          </a:prstGeom>
          <a:noFill/>
          <a:ln w="57150" cap="flat" cmpd="sng">
            <a:solidFill>
              <a:srgbClr val="C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7" name="Rectangle 54"/>
          <p:cNvSpPr>
            <a:spLocks noChangeArrowheads="1"/>
          </p:cNvSpPr>
          <p:nvPr/>
        </p:nvSpPr>
        <p:spPr bwMode="auto">
          <a:xfrm>
            <a:off x="7654925" y="5975350"/>
            <a:ext cx="3124200" cy="693738"/>
          </a:xfrm>
          <a:prstGeom prst="rect">
            <a:avLst/>
          </a:prstGeom>
          <a:solidFill>
            <a:srgbClr val="00FF99"/>
          </a:solidFill>
          <a:ln w="9525">
            <a:solidFill>
              <a:schemeClr val="accent1"/>
            </a:solidFill>
            <a:miter lim="800000"/>
          </a:ln>
        </p:spPr>
        <p:txBody>
          <a:bodyPr anchor="b"/>
          <a:p>
            <a:pPr algn="ctr" eaLnBrk="1" hangingPunct="1">
              <a:lnSpc>
                <a:spcPct val="95000"/>
              </a:lnSpc>
              <a:buNone/>
            </a:pPr>
            <a:r>
              <a:rPr sz="1600" b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Đ/c.Trần Phú -Tổng Bí thư đầu tiên của Đảng (1930 – 1931)</a:t>
            </a:r>
            <a:endParaRPr sz="1600" b="1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.VnVogue" pitchFamily="34" charset="0"/>
              <a:ea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19100" y="4583113"/>
            <a:ext cx="6211888" cy="838200"/>
          </a:xfrm>
          <a:prstGeom prst="roundRect">
            <a:avLst>
              <a:gd name="adj" fmla="val 16667"/>
            </a:avLst>
          </a:prstGeom>
          <a:solidFill>
            <a:srgbClr val="00FF99"/>
          </a:solidFill>
          <a:ln w="38100" cap="flat" cmpd="sng">
            <a:solidFill>
              <a:schemeClr val="bg1"/>
            </a:solidFill>
            <a:prstDash val="solid"/>
            <a:headEnd type="none" w="med" len="med"/>
            <a:tailEnd type="none" w="med" len="med"/>
          </a:ln>
          <a:effectLst>
            <a:outerShdw dist="107763" dir="2699999" algn="ctr" rotWithShape="0">
              <a:srgbClr val="000000">
                <a:alpha val="50000"/>
              </a:srgbClr>
            </a:outerShdw>
          </a:effectLst>
        </p:spPr>
        <p:txBody>
          <a:bodyPr anchor="ctr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1616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altLang="en-US" sz="2400" b="1" dirty="0">
                <a:solidFill>
                  <a:srgbClr val="1616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 qua Luận cương Chính trị</a:t>
            </a:r>
            <a:r>
              <a:rPr lang="en-US" altLang="en-US" sz="2400" b="1" dirty="0">
                <a:solidFill>
                  <a:srgbClr val="161616"/>
                </a:solidFill>
                <a:latin typeface=".VnTime" pitchFamily="34" charset="0"/>
                <a:cs typeface="Arial" panose="020B0604020202020204" pitchFamily="34" charset="0"/>
              </a:rPr>
              <a:t> </a:t>
            </a:r>
            <a:endParaRPr lang="vi-VN" altLang="en-US" sz="2400" b="1" dirty="0">
              <a:solidFill>
                <a:srgbClr val="161616"/>
              </a:solidFill>
              <a:latin typeface=".VnTime" pitchFamily="34" charset="0"/>
              <a:ea typeface="Arial" panose="020B0604020202020204" pitchFamily="34" charset="0"/>
            </a:endParaRPr>
          </a:p>
        </p:txBody>
      </p:sp>
      <p:sp>
        <p:nvSpPr>
          <p:cNvPr id="9" name="Rounded Rectangle 10"/>
          <p:cNvSpPr/>
          <p:nvPr/>
        </p:nvSpPr>
        <p:spPr>
          <a:xfrm>
            <a:off x="354013" y="5556250"/>
            <a:ext cx="6211887" cy="838200"/>
          </a:xfrm>
          <a:prstGeom prst="roundRect">
            <a:avLst>
              <a:gd name="adj" fmla="val 16667"/>
            </a:avLst>
          </a:prstGeom>
          <a:solidFill>
            <a:srgbClr val="00FF99"/>
          </a:solidFill>
          <a:ln w="38100" cap="flat" cmpd="sng">
            <a:solidFill>
              <a:schemeClr val="bg1"/>
            </a:solidFill>
            <a:prstDash val="solid"/>
            <a:headEnd type="none" w="med" len="med"/>
            <a:tailEnd type="none" w="med" len="med"/>
          </a:ln>
          <a:effectLst>
            <a:outerShdw dist="107763" dir="2699999" algn="ctr" rotWithShape="0">
              <a:srgbClr val="000000">
                <a:alpha val="50000"/>
              </a:srgbClr>
            </a:outerShdw>
          </a:effectLst>
        </p:spPr>
        <p:txBody>
          <a:bodyPr anchor="ctr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1616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altLang="en-US" sz="2400" b="1" dirty="0">
                <a:solidFill>
                  <a:srgbClr val="1616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Bầu ra BCHTƯ chính thức</a:t>
            </a:r>
            <a:endParaRPr lang="vi-VN" altLang="en-US" sz="2400" b="1" dirty="0">
              <a:solidFill>
                <a:srgbClr val="161616"/>
              </a:solidFill>
              <a:latin typeface=".VnTime" pitchFamily="34" charset="0"/>
              <a:ea typeface="Arial" panose="020B0604020202020204" pitchFamily="34" charset="0"/>
            </a:endParaRPr>
          </a:p>
        </p:txBody>
      </p:sp>
      <p:sp>
        <p:nvSpPr>
          <p:cNvPr id="10" name="Rectangle 8"/>
          <p:cNvSpPr/>
          <p:nvPr/>
        </p:nvSpPr>
        <p:spPr>
          <a:xfrm>
            <a:off x="428625" y="3441700"/>
            <a:ext cx="6265863" cy="1006475"/>
          </a:xfrm>
          <a:prstGeom prst="rect">
            <a:avLst/>
          </a:prstGeom>
          <a:solidFill>
            <a:srgbClr val="00FF99"/>
          </a:solidFill>
          <a:ln w="381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chemeClr val="bg2">
                <a:alpha val="50000"/>
              </a:schemeClr>
            </a:outerShdw>
          </a:effectLst>
        </p:spPr>
        <p:txBody>
          <a:bodyPr wrap="none" anchor="ctr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 tên từ ĐCSVN th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 ĐCSĐD</a:t>
            </a:r>
            <a:endParaRPr lang="en-US" altLang="en-US" sz="2400" b="1" dirty="0">
              <a:solidFill>
                <a:srgbClr val="000000"/>
              </a:solidFill>
              <a:latin typeface=".VnTime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70" name="Slide Number Placeholder 5"/>
          <p:cNvSpPr txBox="1">
            <a:spLocks noGrp="1"/>
          </p:cNvSpPr>
          <p:nvPr/>
        </p:nvSpPr>
        <p:spPr>
          <a:xfrm>
            <a:off x="807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9A0DB2DC-4C9A-4742-B13C-FB6460FD3503}" type="slidenum">
              <a:rPr lang="en-US" altLang="en-US" sz="1400" dirty="0">
                <a:latin typeface="Arial" panose="020B0604020202020204" pitchFamily="34" charset="0"/>
              </a:rPr>
            </a:fld>
            <a:endParaRPr lang="en-US" altLang="en-US" sz="1400" dirty="0">
              <a:latin typeface="Arial" panose="020B0604020202020204" pitchFamily="34" charset="0"/>
            </a:endParaRPr>
          </a:p>
        </p:txBody>
      </p:sp>
      <p:sp>
        <p:nvSpPr>
          <p:cNvPr id="32771" name="Text Box 6"/>
          <p:cNvSpPr txBox="1"/>
          <p:nvPr/>
        </p:nvSpPr>
        <p:spPr>
          <a:xfrm>
            <a:off x="1951038" y="2203450"/>
            <a:ext cx="78486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Nội dung Luận cương tháng 10 – 1930</a:t>
            </a:r>
            <a:endParaRPr lang="en-US" altLang="en-US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11388" y="-204626"/>
            <a:ext cx="9323413" cy="1398475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 ĐẠI HỌC </a:t>
            </a:r>
            <a:r>
              <a:rPr lang="vi-VN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THƯƠNG</a:t>
            </a:r>
            <a:r>
              <a:rPr lang="en-US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TP.H</a:t>
            </a:r>
            <a:r>
              <a:rPr lang="vi-VN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Ồ CHÍ MINH</a:t>
            </a: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2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KHOA LÝ LUẬN CHÍNH TRỊ </a:t>
            </a:r>
            <a:endParaRPr sz="28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2775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4175" y="160338"/>
            <a:ext cx="1868488" cy="13160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730250" y="2058988"/>
            <a:ext cx="11128375" cy="1370013"/>
          </a:xfrm>
        </p:spPr>
        <p:txBody>
          <a:bodyPr vert="horz" wrap="square" lIns="91440" tIns="45720" rIns="91440" bIns="45720" numCol="1" rtlCol="0" anchor="ctr" anchorCtr="0" compatLnSpc="1"/>
          <a:p>
            <a:pPr eaLnBrk="1" hangingPunct="1">
              <a:buNone/>
            </a:pPr>
            <a:b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 </a:t>
            </a:r>
            <a:r>
              <a:rPr lang="it-IT" altLang="x-none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Cuộc đấu tranh khôi phục tổ chức v</a:t>
            </a:r>
            <a:r>
              <a:rPr lang="it-IT" altLang="x-none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it-IT" altLang="x-none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phong tr</a:t>
            </a:r>
            <a:r>
              <a:rPr lang="it-IT" altLang="x-none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it-IT" altLang="x-none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cách mạng, Đại hội Đảng lần thứ nhất (3-1935</a:t>
            </a:r>
            <a:r>
              <a:rPr lang="it-IT" altLang="x-none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br>
              <a:rPr sz="4000" dirty="0"/>
            </a:br>
            <a:br>
              <a:rPr lang="en-US" alt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4000" dirty="0"/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779463" y="3781425"/>
            <a:ext cx="11029950" cy="3881438"/>
          </a:xfrm>
        </p:spPr>
        <p:txBody>
          <a:bodyPr vert="horz" wrap="square" lIns="91440" tIns="45720" rIns="91440" bIns="45720" anchor="t" anchorCtr="0"/>
          <a:p>
            <a:pPr marL="0" indent="0" algn="just" eaLnBrk="1" hangingPunct="1">
              <a:buFont typeface="Wingdings 3" panose="05040102010807070707" pitchFamily="18" charset="2"/>
              <a:buNone/>
            </a:pP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Chương trình h</a:t>
            </a:r>
            <a:r>
              <a:rPr lang="en-US" altLang="en-US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 động của Đảng Cộng sản Đông Dương (15/6/1932)</a:t>
            </a:r>
            <a:endParaRPr lang="en-US" alt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None/>
            </a:pP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Đại hội Đại biểu to</a:t>
            </a:r>
            <a:r>
              <a:rPr lang="en-US" altLang="en-US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quốc lần thứ  I của Đảng (3/1935)</a:t>
            </a:r>
            <a:endParaRPr lang="en-US" altLang="en-US" b="1" i="1" dirty="0">
              <a:latin typeface=".VnTifani Heavy" pitchFamily="34" charset="0"/>
            </a:endParaRPr>
          </a:p>
          <a:p>
            <a:pPr marL="0" indent="0" algn="just" eaLnBrk="1" hangingPunct="1">
              <a:buFont typeface="Wingdings 3" panose="05040102010807070707" pitchFamily="18" charset="2"/>
              <a:buNone/>
            </a:pPr>
            <a:endParaRPr lang="en-US" alt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11388" y="-204626"/>
            <a:ext cx="9323413" cy="1398475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 ĐẠI HỌC </a:t>
            </a:r>
            <a:r>
              <a:rPr lang="vi-VN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THƯƠNG</a:t>
            </a:r>
            <a:r>
              <a:rPr lang="en-US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TP.H</a:t>
            </a:r>
            <a:r>
              <a:rPr lang="vi-VN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Ồ CHÍ MINH</a:t>
            </a: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2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KHOA LÝ LUẬN CHÍNH TRỊ </a:t>
            </a:r>
            <a:endParaRPr sz="28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3799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4175" y="160338"/>
            <a:ext cx="1868488" cy="13160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685800" y="2462213"/>
            <a:ext cx="11310938" cy="1325562"/>
          </a:xfrm>
        </p:spPr>
        <p:txBody>
          <a:bodyPr vert="horz" wrap="square" lIns="91440" tIns="45720" rIns="91440" bIns="45720" anchor="ctr" anchorCtr="0"/>
          <a:p>
            <a:r>
              <a:rPr lang="en-US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Chương trình h</a:t>
            </a:r>
            <a:r>
              <a:rPr lang="en-US" altLang="en-US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 động của Đảng Cộng sản Đông Dương (15/6/1932)</a:t>
            </a:r>
            <a:endParaRPr lang="en-US" altLang="en-US" sz="32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11388" y="-204626"/>
            <a:ext cx="9323413" cy="1398475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 ĐẠI HỌC </a:t>
            </a:r>
            <a:r>
              <a:rPr lang="vi-VN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THƯƠNG</a:t>
            </a:r>
            <a:r>
              <a:rPr lang="en-US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TP.H</a:t>
            </a:r>
            <a:r>
              <a:rPr lang="vi-VN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Ồ CHÍ MINH</a:t>
            </a: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2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KHOA LÝ LUẬN CHÍNH TRỊ </a:t>
            </a:r>
            <a:endParaRPr sz="28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482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4175" y="160338"/>
            <a:ext cx="1868488" cy="13160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02" name="Content Placeholder 2"/>
          <p:cNvSpPr>
            <a:spLocks noGrp="1" noChangeArrowheads="1"/>
          </p:cNvSpPr>
          <p:nvPr>
            <p:ph idx="1"/>
          </p:nvPr>
        </p:nvSpPr>
        <p:spPr>
          <a:xfrm>
            <a:off x="388938" y="3136900"/>
            <a:ext cx="11468100" cy="3881438"/>
          </a:xfrm>
        </p:spPr>
        <p:txBody>
          <a:bodyPr vert="horz" wrap="square" lIns="91440" tIns="45720" rIns="91440" bIns="45720" numCol="1" anchor="t" anchorCtr="0" compatLnSpc="1"/>
          <a:p>
            <a:pPr marL="0" indent="0" algn="just" eaLnBrk="1" hangingPunct="1">
              <a:buNone/>
            </a:pPr>
            <a:r>
              <a:rPr lang="it-IT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Tháng 3-1935, Đại hội đại biểu lần thứ nhất của Đảng họp ở </a:t>
            </a:r>
            <a:r>
              <a:rPr lang="it-IT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 Cao </a:t>
            </a:r>
            <a:r>
              <a:rPr lang="it-IT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(Trung Quốc), đề ra ba nhiệm vụ trước mắt: </a:t>
            </a:r>
            <a:endParaRPr lang="it-IT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Font typeface="Wingdings" panose="05000000000000000000" pitchFamily="2" charset="2"/>
              <a:buChar char="Ø"/>
            </a:pPr>
            <a:r>
              <a:rPr lang="it-IT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Đẩy mạnh cuộc vận động tập hợp quần chúng, mở rộng tuyên truyền chống đế quốc, chống chiến tranh.</a:t>
            </a:r>
            <a:endParaRPr lang="it-IT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Font typeface="Wingdings" panose="05000000000000000000" pitchFamily="2" charset="2"/>
              <a:buChar char="Ø"/>
            </a:pPr>
            <a:r>
              <a:rPr lang="it-IT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Củng cố v</a:t>
            </a:r>
            <a:r>
              <a:rPr lang="it-IT" alt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it-IT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phát triển Đảng.</a:t>
            </a:r>
            <a:endParaRPr lang="it-IT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Font typeface="Wingdings" panose="05000000000000000000" pitchFamily="2" charset="2"/>
              <a:buChar char="Ø"/>
            </a:pPr>
            <a:r>
              <a:rPr lang="it-IT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Ủng hộ Liên Xô v</a:t>
            </a:r>
            <a:r>
              <a:rPr lang="it-IT" alt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it-IT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ủng hộ cách mạng Trung Quốc</a:t>
            </a:r>
            <a:endParaRPr lang="en-US" alt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2"/>
          <p:cNvSpPr txBox="1"/>
          <p:nvPr/>
        </p:nvSpPr>
        <p:spPr>
          <a:xfrm>
            <a:off x="1271588" y="2068513"/>
            <a:ext cx="9404350" cy="792162"/>
          </a:xfrm>
          <a:prstGeom prst="rect">
            <a:avLst/>
          </a:prstGeom>
          <a:solidFill>
            <a:srgbClr val="92D050"/>
          </a:solidFill>
          <a:ln w="9525">
            <a:noFill/>
          </a:ln>
        </p:spPr>
        <p:txBody>
          <a:bodyPr anchor="b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Đại hội Đại biểu to</a:t>
            </a:r>
            <a:r>
              <a:rPr lang="en-US" altLang="en-US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quốc lần thứ  I của Đảng (3/1935)</a:t>
            </a:r>
            <a:endParaRPr lang="en-US" altLang="en-US" b="1" i="1" dirty="0">
              <a:latin typeface=".VnTifani Heavy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11388" y="-204626"/>
            <a:ext cx="9323413" cy="1398475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 ĐẠI HỌC </a:t>
            </a:r>
            <a:r>
              <a:rPr lang="vi-VN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THƯƠNG</a:t>
            </a:r>
            <a:r>
              <a:rPr lang="en-US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TP.H</a:t>
            </a:r>
            <a:r>
              <a:rPr lang="vi-VN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Ồ CHÍ MINH</a:t>
            </a: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2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KHOA LÝ LUẬN CHÍNH TRỊ </a:t>
            </a:r>
            <a:endParaRPr sz="28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5847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4175" y="160338"/>
            <a:ext cx="1868488" cy="13160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2"/>
          <p:cNvSpPr txBox="1"/>
          <p:nvPr/>
        </p:nvSpPr>
        <p:spPr>
          <a:xfrm>
            <a:off x="3008313" y="1887538"/>
            <a:ext cx="8720137" cy="792162"/>
          </a:xfrm>
          <a:prstGeom prst="rect">
            <a:avLst/>
          </a:prstGeom>
          <a:solidFill>
            <a:srgbClr val="92D050"/>
          </a:solidFill>
          <a:ln w="9525">
            <a:noFill/>
          </a:ln>
        </p:spPr>
        <p:txBody>
          <a:bodyPr anchor="b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Đại hội Đại biểu to</a:t>
            </a:r>
            <a:r>
              <a:rPr lang="en-US" altLang="en-US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quốc lần thứ  I của Đảng (3/1935)</a:t>
            </a:r>
            <a:endParaRPr lang="en-US" altLang="en-US" b="1" i="1" dirty="0">
              <a:latin typeface=".VnTifani Heavy" pitchFamily="34" charset="0"/>
            </a:endParaRP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3508375" y="2974975"/>
            <a:ext cx="7686675" cy="39643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lnSpc>
                <a:spcPct val="10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None/>
            </a:pPr>
            <a:r>
              <a:rPr lang="en-US" altLang="en-US" i="1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 nghĩa Đại hội: </a:t>
            </a:r>
            <a:endParaRPr lang="en-US" altLang="en-US" i="1" dirty="0">
              <a:solidFill>
                <a:srgbClr val="40404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1" hangingPunct="1">
              <a:lnSpc>
                <a:spcPct val="10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None/>
            </a:pPr>
            <a:r>
              <a:rPr lang="en-US" altLang="en-US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 dấu sự phục hồi hệ thống tổ chức Đảng v</a:t>
            </a:r>
            <a:r>
              <a:rPr lang="en-US" altLang="en-US" dirty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phong tr</a:t>
            </a:r>
            <a:r>
              <a:rPr lang="en-US" altLang="en-US" dirty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CM của quần chúng, chuẩn bị điều kiện để bước v</a:t>
            </a:r>
            <a:r>
              <a:rPr lang="en-US" altLang="en-US" dirty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thời kỳ đấu tranh mới.</a:t>
            </a:r>
            <a:endParaRPr lang="en-US" altLang="en-US" dirty="0">
              <a:solidFill>
                <a:srgbClr val="40404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1" hangingPunct="1">
              <a:lnSpc>
                <a:spcPct val="10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None/>
            </a:pPr>
            <a:r>
              <a:rPr lang="en-US" altLang="en-US" i="1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 chế: </a:t>
            </a:r>
            <a:endParaRPr lang="en-US" altLang="en-US" i="1" dirty="0">
              <a:solidFill>
                <a:srgbClr val="40404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1" hangingPunct="1">
              <a:lnSpc>
                <a:spcPct val="10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None/>
            </a:pPr>
            <a:r>
              <a:rPr lang="en-US" altLang="en-US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 thấy được nguy cơ xuất hiện của chủ nghĩa phát xít</a:t>
            </a:r>
            <a:endParaRPr lang="en-US" altLang="en-US" dirty="0">
              <a:solidFill>
                <a:srgbClr val="40404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1" hangingPunct="1">
              <a:lnSpc>
                <a:spcPct val="100000"/>
              </a:lnSpc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endParaRPr lang="en-US" altLang="en-US" sz="2400" b="1" i="1" dirty="0">
              <a:solidFill>
                <a:srgbClr val="40404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9725" y="2324100"/>
            <a:ext cx="2668588" cy="3352800"/>
          </a:xfrm>
          <a:prstGeom prst="rect">
            <a:avLst/>
          </a:prstGeom>
          <a:noFill/>
          <a:ln w="57150" cap="flat" cmpd="sng">
            <a:solidFill>
              <a:srgbClr val="C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7" name="Rectangle 28"/>
          <p:cNvSpPr/>
          <p:nvPr/>
        </p:nvSpPr>
        <p:spPr>
          <a:xfrm>
            <a:off x="109538" y="5759450"/>
            <a:ext cx="3240087" cy="900113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Lê Hồng Phong</a:t>
            </a:r>
            <a:endParaRPr lang="en-US" alt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Tông Bí thư của Đảng </a:t>
            </a:r>
            <a:endParaRPr lang="en-US" alt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(1935 – 1936)</a:t>
            </a:r>
            <a:endParaRPr lang="en-US" altLang="en-US" sz="1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Line 7"/>
          <p:cNvSpPr/>
          <p:nvPr/>
        </p:nvSpPr>
        <p:spPr>
          <a:xfrm>
            <a:off x="5105400" y="1676400"/>
            <a:ext cx="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" name="Rectangle 2"/>
          <p:cNvSpPr/>
          <p:nvPr/>
        </p:nvSpPr>
        <p:spPr>
          <a:xfrm>
            <a:off x="2411388" y="-204626"/>
            <a:ext cx="9323413" cy="1398475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 ĐẠI HỌC </a:t>
            </a:r>
            <a:r>
              <a:rPr lang="vi-VN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THƯƠNG</a:t>
            </a:r>
            <a:r>
              <a:rPr lang="en-US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TP.H</a:t>
            </a:r>
            <a:r>
              <a:rPr lang="vi-VN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Ồ CHÍ MINH</a:t>
            </a: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2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KHOA LÝ LUẬN CHÍNH TRỊ </a:t>
            </a:r>
            <a:endParaRPr sz="28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6874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175" y="160338"/>
            <a:ext cx="1868488" cy="13160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char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char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18" end="14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charRg st="18" end="14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charRg st="18" end="14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148" end="1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charRg st="148" end="15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charRg st="148" end="15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158" end="2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charRg st="158" end="2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charRg st="158" end="2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 build="p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4754" name="Title 1"/>
          <p:cNvSpPr>
            <a:spLocks noGrp="1"/>
          </p:cNvSpPr>
          <p:nvPr>
            <p:ph type="ctrTitle"/>
          </p:nvPr>
        </p:nvSpPr>
        <p:spPr bwMode="auto">
          <a:xfrm>
            <a:off x="1006475" y="-7938"/>
            <a:ext cx="8839200" cy="1212851"/>
          </a:xfrm>
          <a:solidFill>
            <a:srgbClr val="FF0000"/>
          </a:solidFill>
          <a:ln>
            <a:solidFill>
              <a:srgbClr val="B3F0AE"/>
            </a:solidFill>
            <a:miter lim="800000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wrap="square" lIns="91440" tIns="45720" rIns="91440" bIns="45720" numCol="1" rtlCol="0" anchor="b" anchorCtr="0" compatLnSpc="1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br>
              <a:rPr kumimoji="0" lang="it-IT" altLang="en-US" sz="32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B3F0AE"/>
                </a:highligh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br>
              <a:rPr kumimoji="0" lang="it-IT" altLang="en-US" sz="32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B3F0AE"/>
                </a:highligh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it-IT" altLang="en-US" sz="32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B3F0AE"/>
                </a:highligh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br>
              <a:rPr kumimoji="0" lang="it-IT" altLang="en-US" sz="32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B3F0AE"/>
                </a:highligh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br>
              <a:rPr kumimoji="0" lang="it-IT" altLang="en-US" sz="32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B3F0AE"/>
                </a:highligh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br>
              <a:rPr kumimoji="0" lang="it-IT" altLang="en-US" sz="32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B3F0AE"/>
                </a:highligh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br>
              <a:rPr kumimoji="0" lang="it-IT" altLang="en-US" sz="32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B3F0AE"/>
                </a:highligh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it-IT" altLang="en-US" sz="36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B3F0AE"/>
                </a:highligh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2. Cuộc vận động dân chủ 1936-1939</a:t>
            </a:r>
            <a:b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B3F0AE"/>
                </a:highligh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en-US" altLang="en-US" sz="3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highlight>
                <a:srgbClr val="B3F0AE"/>
              </a:highligh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7891" name="Rectangle 3"/>
          <p:cNvSpPr txBox="1"/>
          <p:nvPr/>
        </p:nvSpPr>
        <p:spPr>
          <a:xfrm>
            <a:off x="674688" y="1139825"/>
            <a:ext cx="5711825" cy="511492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609600" lvl="0" indent="-609600" eaLnBrk="1" hangingPunct="1">
              <a:lnSpc>
                <a:spcPct val="100000"/>
              </a:lnSpc>
              <a:buClr>
                <a:schemeClr val="accent1"/>
              </a:buClr>
              <a:buSzPct val="80000"/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Điều kiện lịch sử v</a:t>
            </a:r>
            <a:r>
              <a:rPr lang="en-US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chủ trương của Đảng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lvl="0" indent="-609600" eaLnBrk="1" hangingPunct="1">
              <a:lnSpc>
                <a:spcPct val="100000"/>
              </a:lnSpc>
              <a:buClr>
                <a:schemeClr val="accent1"/>
              </a:buClr>
              <a:buSzPct val="80000"/>
              <a:buFontTx/>
              <a:buNone/>
            </a:pP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Thế giới</a:t>
            </a:r>
            <a:endParaRPr lang="en-US" altLang="en-US" sz="2400" b="1" i="1" dirty="0">
              <a:solidFill>
                <a:srgbClr val="7F7F7F"/>
              </a:solidFill>
              <a:latin typeface=".VnArial" pitchFamily="34" charset="0"/>
            </a:endParaRPr>
          </a:p>
        </p:txBody>
      </p:sp>
      <p:grpSp>
        <p:nvGrpSpPr>
          <p:cNvPr id="6" name="Group 30"/>
          <p:cNvGrpSpPr/>
          <p:nvPr/>
        </p:nvGrpSpPr>
        <p:grpSpPr>
          <a:xfrm>
            <a:off x="1692275" y="2305050"/>
            <a:ext cx="7050088" cy="666750"/>
            <a:chOff x="228600" y="3115268"/>
            <a:chExt cx="9524999" cy="1025583"/>
          </a:xfrm>
        </p:grpSpPr>
        <p:pic>
          <p:nvPicPr>
            <p:cNvPr id="37908" name="Rectangle 25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-8626" y="2950149"/>
              <a:ext cx="3270849" cy="1163011"/>
            </a:xfrm>
            <a:prstGeom prst="rect">
              <a:avLst/>
            </a:prstGeom>
            <a:solidFill>
              <a:schemeClr val="accent2"/>
            </a:solidFill>
            <a:ln w="9525" cap="flat" cmpd="sng">
              <a:solidFill>
                <a:schemeClr val="accent1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37909" name="Right Arrow 7"/>
            <p:cNvSpPr/>
            <p:nvPr/>
          </p:nvSpPr>
          <p:spPr>
            <a:xfrm>
              <a:off x="2688671" y="3525501"/>
              <a:ext cx="684186" cy="153838"/>
            </a:xfrm>
            <a:prstGeom prst="rightArrow">
              <a:avLst>
                <a:gd name="adj1" fmla="val 50000"/>
                <a:gd name="adj2" fmla="val 50013"/>
              </a:avLst>
            </a:prstGeom>
            <a:solidFill>
              <a:schemeClr val="accent2"/>
            </a:solidFill>
            <a:ln w="25400" cap="flat" cmpd="sng">
              <a:solidFill>
                <a:schemeClr val="accen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 anchorCtr="0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vi-VN" altLang="en-US" sz="1800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37910" name="Rectangle 27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2989053" y="2950149"/>
              <a:ext cx="3285226" cy="1199932"/>
            </a:xfrm>
            <a:prstGeom prst="rect">
              <a:avLst/>
            </a:prstGeom>
            <a:solidFill>
              <a:schemeClr val="accent2"/>
            </a:solidFill>
            <a:ln w="9525" cap="flat" cmpd="sng">
              <a:solidFill>
                <a:schemeClr val="accent1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37911" name="Right Arrow 9"/>
            <p:cNvSpPr/>
            <p:nvPr/>
          </p:nvSpPr>
          <p:spPr>
            <a:xfrm>
              <a:off x="6021670" y="3503525"/>
              <a:ext cx="684186" cy="153837"/>
            </a:xfrm>
            <a:prstGeom prst="rightArrow">
              <a:avLst>
                <a:gd name="adj1" fmla="val 50000"/>
                <a:gd name="adj2" fmla="val 50013"/>
              </a:avLst>
            </a:prstGeom>
            <a:solidFill>
              <a:srgbClr val="0000CC"/>
            </a:solidFill>
            <a:ln w="25400" cap="flat" cmpd="sng">
              <a:solidFill>
                <a:schemeClr val="accen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 anchorCtr="0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vi-VN" altLang="en-US" sz="1800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37912" name="Rectangle 29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6518694" y="2968610"/>
              <a:ext cx="3321169" cy="1083016"/>
            </a:xfrm>
            <a:prstGeom prst="rect">
              <a:avLst/>
            </a:prstGeom>
            <a:solidFill>
              <a:schemeClr val="accent2"/>
            </a:solidFill>
            <a:ln w="9525" cap="flat" cmpd="sng">
              <a:solidFill>
                <a:schemeClr val="accent1"/>
              </a:solidFill>
              <a:prstDash val="solid"/>
              <a:miter/>
              <a:headEnd type="none" w="med" len="med"/>
              <a:tailEnd type="none" w="med" len="med"/>
            </a:ln>
          </p:spPr>
        </p:pic>
      </p:grpSp>
      <p:sp>
        <p:nvSpPr>
          <p:cNvPr id="12" name="Text Box 10"/>
          <p:cNvSpPr txBox="1"/>
          <p:nvPr/>
        </p:nvSpPr>
        <p:spPr>
          <a:xfrm>
            <a:off x="2759075" y="3292475"/>
            <a:ext cx="1397000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.VnTime" pitchFamily="34" charset="0"/>
                <a:cs typeface="Arial" panose="020B0604020202020204" pitchFamily="34" charset="0"/>
              </a:rPr>
              <a:t>Ph¸t xÝt §øc</a:t>
            </a:r>
            <a:endParaRPr lang="en-US" altLang="en-US" sz="1800" b="1" dirty="0">
              <a:latin typeface=".VnTime" pitchFamily="34" charset="0"/>
              <a:ea typeface="Arial" panose="020B0604020202020204" pitchFamily="34" charset="0"/>
            </a:endParaRPr>
          </a:p>
        </p:txBody>
      </p:sp>
      <p:sp>
        <p:nvSpPr>
          <p:cNvPr id="13" name="AutoShape 11"/>
          <p:cNvSpPr/>
          <p:nvPr/>
        </p:nvSpPr>
        <p:spPr>
          <a:xfrm>
            <a:off x="3978275" y="3735388"/>
            <a:ext cx="379413" cy="74612"/>
          </a:xfrm>
          <a:prstGeom prst="leftRightArrow">
            <a:avLst>
              <a:gd name="adj1" fmla="val 50000"/>
              <a:gd name="adj2" fmla="val 99466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4" name="AutoShape 12"/>
          <p:cNvSpPr/>
          <p:nvPr/>
        </p:nvSpPr>
        <p:spPr>
          <a:xfrm>
            <a:off x="5273675" y="3659188"/>
            <a:ext cx="379413" cy="74612"/>
          </a:xfrm>
          <a:prstGeom prst="leftRightArrow">
            <a:avLst>
              <a:gd name="adj1" fmla="val 50000"/>
              <a:gd name="adj2" fmla="val 99466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5" name="Oval 13"/>
          <p:cNvSpPr/>
          <p:nvPr/>
        </p:nvSpPr>
        <p:spPr>
          <a:xfrm>
            <a:off x="2754313" y="3079750"/>
            <a:ext cx="1592262" cy="1111250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 dirty="0">
              <a:latin typeface=".VnTime" pitchFamily="34" charset="0"/>
              <a:ea typeface="Arial" panose="020B0604020202020204" pitchFamily="34" charset="0"/>
            </a:endParaRPr>
          </a:p>
        </p:txBody>
      </p:sp>
      <p:sp>
        <p:nvSpPr>
          <p:cNvPr id="16" name="Oval 14"/>
          <p:cNvSpPr/>
          <p:nvPr/>
        </p:nvSpPr>
        <p:spPr>
          <a:xfrm>
            <a:off x="4206875" y="3079750"/>
            <a:ext cx="1592263" cy="1111250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PX Ý</a:t>
            </a:r>
            <a:endParaRPr lang="en-US" altLang="en-US" sz="1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Oval 15"/>
          <p:cNvSpPr/>
          <p:nvPr/>
        </p:nvSpPr>
        <p:spPr>
          <a:xfrm>
            <a:off x="5578475" y="3079750"/>
            <a:ext cx="1592263" cy="1111250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PX NHẬT</a:t>
            </a:r>
            <a:endParaRPr lang="en-US" altLang="en-US" sz="1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Text Box 16"/>
          <p:cNvSpPr txBox="1"/>
          <p:nvPr/>
        </p:nvSpPr>
        <p:spPr>
          <a:xfrm>
            <a:off x="2911475" y="3444875"/>
            <a:ext cx="1397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PX ĐỨC</a:t>
            </a:r>
            <a:endParaRPr lang="en-US" altLang="en-US" sz="1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AutoShape 17"/>
          <p:cNvSpPr/>
          <p:nvPr/>
        </p:nvSpPr>
        <p:spPr>
          <a:xfrm>
            <a:off x="4130675" y="3887788"/>
            <a:ext cx="379413" cy="74612"/>
          </a:xfrm>
          <a:prstGeom prst="leftRightArrow">
            <a:avLst>
              <a:gd name="adj1" fmla="val 50000"/>
              <a:gd name="adj2" fmla="val 99466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0" name="AutoShape 18"/>
          <p:cNvSpPr/>
          <p:nvPr/>
        </p:nvSpPr>
        <p:spPr>
          <a:xfrm>
            <a:off x="5426075" y="3811588"/>
            <a:ext cx="379413" cy="74612"/>
          </a:xfrm>
          <a:prstGeom prst="leftRightArrow">
            <a:avLst>
              <a:gd name="adj1" fmla="val 50000"/>
              <a:gd name="adj2" fmla="val 99466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21" name="Picture 20" descr="hitler.bm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525" y="4202113"/>
            <a:ext cx="2982913" cy="198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21" descr="Truc Berlin - Roma - Tokyo.jpg"/>
          <p:cNvPicPr>
            <a:picLocks noChangeAspect="1"/>
          </p:cNvPicPr>
          <p:nvPr/>
        </p:nvPicPr>
        <p:blipFill>
          <a:blip r:embed="rId5"/>
          <a:srcRect l="1369" t="1651" r="2793" b="15863"/>
          <a:stretch>
            <a:fillRect/>
          </a:stretch>
        </p:blipFill>
        <p:spPr>
          <a:xfrm>
            <a:off x="3444875" y="4183063"/>
            <a:ext cx="2881313" cy="2139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22" descr="Mussolini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7675" y="4191000"/>
            <a:ext cx="2889250" cy="2095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Rectangle 28"/>
          <p:cNvSpPr/>
          <p:nvPr/>
        </p:nvSpPr>
        <p:spPr>
          <a:xfrm>
            <a:off x="549275" y="6264275"/>
            <a:ext cx="2501900" cy="5937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r>
              <a:rPr lang="en-US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Hittle – Quốc trưởng của </a:t>
            </a:r>
            <a:endParaRPr lang="en-US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r>
              <a:rPr lang="en-US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Đức quốc xã</a:t>
            </a:r>
            <a:endParaRPr lang="en-US" altLang="en-US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5" name="Rectangle 28"/>
          <p:cNvSpPr/>
          <p:nvPr/>
        </p:nvSpPr>
        <p:spPr>
          <a:xfrm>
            <a:off x="2835275" y="6408738"/>
            <a:ext cx="4170363" cy="296862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r>
              <a:rPr lang="en-US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Trục phát xít Berlin - Roma - Tokyo</a:t>
            </a:r>
            <a:endParaRPr lang="en-US" altLang="en-US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6" name="Rectangle 28"/>
          <p:cNvSpPr/>
          <p:nvPr/>
        </p:nvSpPr>
        <p:spPr>
          <a:xfrm>
            <a:off x="6797675" y="6335713"/>
            <a:ext cx="2351088" cy="3698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r>
              <a:rPr lang="en-US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Mussolini (Ý)</a:t>
            </a:r>
            <a:endParaRPr lang="en-US" altLang="en-US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/>
      <p:bldP spid="19" grpId="0" animBg="1"/>
      <p:bldP spid="20" grpId="0" animBg="1"/>
      <p:bldP spid="2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152400" y="1994016"/>
            <a:ext cx="4114801" cy="4747846"/>
          </a:xfrm>
          <a:prstGeom prst="ellipse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Đảng Cộng sản Việt Nam ra đời v</a:t>
            </a:r>
            <a:r>
              <a:rPr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Cương lĩnh chính trị đầu tiên của Đảng</a:t>
            </a:r>
            <a:endParaRPr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1" hangingPunct="1">
              <a:buNone/>
            </a:pPr>
            <a:r>
              <a:rPr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(Tháng 2-1930)</a:t>
            </a:r>
            <a:endParaRPr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849813" y="2270125"/>
            <a:ext cx="5956300" cy="914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Bối cảnh lịch sử</a:t>
            </a:r>
            <a:endParaRPr sz="22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849813" y="3319463"/>
            <a:ext cx="5956300" cy="914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Nguyễn Ái Quốc chuẩn bị các điều kiện để th</a:t>
            </a:r>
            <a:r>
              <a:rPr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 lập Đảng</a:t>
            </a:r>
            <a:endParaRPr sz="22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849813" y="4367213"/>
            <a:ext cx="5956300" cy="914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Th</a:t>
            </a:r>
            <a:r>
              <a:rPr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 lập Đảng Cộng sản Việt Nam v</a:t>
            </a:r>
            <a:r>
              <a:rPr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Cương lĩnh chính trị đầu tiên của Đảng</a:t>
            </a:r>
            <a:endParaRPr sz="22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849813" y="5416550"/>
            <a:ext cx="5438775" cy="914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Ý nghĩa lịch sử của việc th</a:t>
            </a:r>
            <a:r>
              <a:rPr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 lập Đảng Cộng sản Việt Nam</a:t>
            </a:r>
            <a:endParaRPr sz="22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733773" y="-204626"/>
            <a:ext cx="9001028" cy="1398475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 ĐẠI HỌC </a:t>
            </a:r>
            <a:r>
              <a:rPr lang="vi-VN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THƯƠNG</a:t>
            </a:r>
            <a:r>
              <a:rPr lang="en-US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TP.H</a:t>
            </a:r>
            <a:r>
              <a:rPr lang="vi-VN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Ồ CHÍ MINH</a:t>
            </a: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2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KHOA LÝ LUẬN CHÍNH TRỊ </a:t>
            </a:r>
            <a:endParaRPr sz="28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156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4175" y="160338"/>
            <a:ext cx="1868488" cy="13160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5778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752600" y="274638"/>
            <a:ext cx="8458200" cy="792163"/>
          </a:xfrm>
        </p:spPr>
        <p:txBody>
          <a:bodyPr vert="horz" wrap="square" lIns="91440" tIns="45720" rIns="91440" bIns="45720" numCol="1" rtlCol="0" anchor="ctr" anchorCtr="0" compatLnSpc="1"/>
          <a:p>
            <a:pPr marL="838200" indent="-838200" eaLnBrk="1" hangingPunct="1">
              <a:buNone/>
            </a:pPr>
            <a:r>
              <a:rPr lang="en-US" altLang="en-US" sz="2500" b="1" dirty="0">
                <a:latin typeface=".VnTifani HeavyH" pitchFamily="34" charset="0"/>
              </a:rPr>
              <a:t>- </a:t>
            </a:r>
            <a:r>
              <a:rPr lang="en-US" alt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Đại hội lần thứ VII của Quốc tế Cộng sản  (7-1935)</a:t>
            </a:r>
            <a:b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2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3797" name="Picture 20" descr="IMG_0568"/>
          <p:cNvPicPr>
            <a:picLocks noChangeAspect="1" noChangeArrowheads="1"/>
          </p:cNvPicPr>
          <p:nvPr/>
        </p:nvPicPr>
        <p:blipFill>
          <a:blip r:embed="rId1"/>
          <a:srcRect l="4562" t="3490" r="4317" b="13544"/>
          <a:stretch>
            <a:fillRect/>
          </a:stretch>
        </p:blipFill>
        <p:spPr bwMode="auto">
          <a:xfrm>
            <a:off x="1652258" y="2974530"/>
            <a:ext cx="2881958" cy="26912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" name="Picture 37" descr="Le-Hong-Pho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3671888"/>
            <a:ext cx="1528763" cy="1917700"/>
          </a:xfrm>
          <a:prstGeom prst="rect">
            <a:avLst/>
          </a:prstGeom>
          <a:ln w="38100"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Rectangle 18"/>
          <p:cNvSpPr/>
          <p:nvPr/>
        </p:nvSpPr>
        <p:spPr>
          <a:xfrm>
            <a:off x="1752600" y="4797425"/>
            <a:ext cx="3657600" cy="183197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QUANG CẢNH ĐẠI HÔI VII CỦA QUỐC TẾ CỘNG SẢN VÀ G. DIMITƠRỐP</a:t>
            </a:r>
            <a:b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TBT BAN CHẤP HÀNH QTCS</a:t>
            </a:r>
            <a:endParaRPr lang="en-US" altLang="en-US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2" name="Group 9"/>
          <p:cNvGrpSpPr/>
          <p:nvPr/>
        </p:nvGrpSpPr>
        <p:grpSpPr>
          <a:xfrm>
            <a:off x="3359150" y="1497013"/>
            <a:ext cx="6851650" cy="1655762"/>
            <a:chOff x="431" y="1797"/>
            <a:chExt cx="3790" cy="1361"/>
          </a:xfrm>
        </p:grpSpPr>
        <p:sp>
          <p:nvSpPr>
            <p:cNvPr id="31758" name="Oval 10"/>
            <p:cNvSpPr>
              <a:spLocks noChangeArrowheads="1"/>
            </p:cNvSpPr>
            <p:nvPr/>
          </p:nvSpPr>
          <p:spPr bwMode="auto">
            <a:xfrm>
              <a:off x="431" y="1797"/>
              <a:ext cx="1445" cy="13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KẺ THÙ CHÍNH: CHỦ NGHĨA </a:t>
              </a:r>
              <a:endPara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PHÁT XÍT</a:t>
              </a:r>
              <a:endParaRPr lang="en-US" altLang="en-US" sz="1800" b="1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31759" name="Oval 11"/>
            <p:cNvSpPr>
              <a:spLocks noChangeArrowheads="1"/>
            </p:cNvSpPr>
            <p:nvPr/>
          </p:nvSpPr>
          <p:spPr bwMode="auto">
            <a:xfrm>
              <a:off x="1582" y="1797"/>
              <a:ext cx="1445" cy="13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NHIỆM VỤ CHÍNH: DÂN CHỦ HOÀ BÌNH</a:t>
              </a:r>
              <a:endParaRPr lang="en-US" altLang="en-US" sz="1800" b="1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1" name="Oval 12"/>
            <p:cNvSpPr>
              <a:spLocks noChangeArrowheads="1"/>
            </p:cNvSpPr>
            <p:nvPr/>
          </p:nvSpPr>
          <p:spPr bwMode="auto">
            <a:xfrm>
              <a:off x="2776" y="1797"/>
              <a:ext cx="1445" cy="13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>
              <a:lvl1pPr marL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45720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lvl="2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lvl="3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lvl="4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</a:lstStyle>
            <a:p>
              <a:pPr lvl="0" algn="ctr" eaLnBrk="1" hangingPunct="1">
                <a:buNone/>
              </a:pPr>
              <a:r>
                <a:rPr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THÀNH LẬP MẶT TRẬN NHÂN DÂN Ở MỖI NƯỚC</a:t>
              </a:r>
              <a:endParaRPr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pic>
        <p:nvPicPr>
          <p:cNvPr id="39" name="Picture 38" descr="34.jpg"/>
          <p:cNvPicPr>
            <a:picLocks noChangeAspect="1"/>
          </p:cNvPicPr>
          <p:nvPr/>
        </p:nvPicPr>
        <p:blipFill>
          <a:blip r:embed="rId3">
            <a:lum bright="-20001" contrast="10000"/>
          </a:blip>
          <a:srcRect t="3846" r="12500" b="19231"/>
          <a:stretch>
            <a:fillRect/>
          </a:stretch>
        </p:blipFill>
        <p:spPr>
          <a:xfrm>
            <a:off x="8534400" y="3671888"/>
            <a:ext cx="1447800" cy="1993900"/>
          </a:xfrm>
          <a:prstGeom prst="rect">
            <a:avLst/>
          </a:prstGeom>
          <a:ln w="38100"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972" name="Rectangle 12"/>
          <p:cNvSpPr/>
          <p:nvPr/>
        </p:nvSpPr>
        <p:spPr>
          <a:xfrm>
            <a:off x="6324600" y="5715000"/>
            <a:ext cx="1676400" cy="3048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 dirty="0">
              <a:latin typeface=".VnTime" pitchFamily="34" charset="0"/>
              <a:ea typeface="Arial" panose="020B0604020202020204" pitchFamily="34" charset="0"/>
            </a:endParaRPr>
          </a:p>
        </p:txBody>
      </p:sp>
      <p:sp>
        <p:nvSpPr>
          <p:cNvPr id="40973" name="Rectangle 13"/>
          <p:cNvSpPr/>
          <p:nvPr/>
        </p:nvSpPr>
        <p:spPr>
          <a:xfrm>
            <a:off x="8382000" y="5715000"/>
            <a:ext cx="2286000" cy="3048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Nguyễn T Minh Khai</a:t>
            </a:r>
            <a:endParaRPr lang="en-US" altLang="en-US" sz="1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0974" name="Text Box 14"/>
          <p:cNvSpPr txBox="1"/>
          <p:nvPr/>
        </p:nvSpPr>
        <p:spPr>
          <a:xfrm>
            <a:off x="6324600" y="5715000"/>
            <a:ext cx="1724025" cy="3698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Lê Hồng Phong</a:t>
            </a:r>
            <a:endParaRPr lang="en-US" altLang="en-US" sz="1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0975" name="Rectangle 15"/>
          <p:cNvSpPr/>
          <p:nvPr/>
        </p:nvSpPr>
        <p:spPr>
          <a:xfrm>
            <a:off x="6324600" y="6096000"/>
            <a:ext cx="4343400" cy="5334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altLang="en-US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 viên đo</a:t>
            </a:r>
            <a:r>
              <a:rPr lang="en-US" altLang="en-US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đại biểu  Đảng Cộng sản </a:t>
            </a:r>
            <a:endParaRPr lang="en-US" altLang="en-US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Đông Dươngdự đại hội</a:t>
            </a:r>
            <a:endParaRPr lang="en-US" altLang="en-US" sz="1800" i="1" dirty="0">
              <a:latin typeface=".VnTime" pitchFamily="34" charset="0"/>
              <a:ea typeface="Arial" panose="020B0604020202020204" pitchFamily="34" charset="0"/>
            </a:endParaRPr>
          </a:p>
        </p:txBody>
      </p:sp>
      <p:sp>
        <p:nvSpPr>
          <p:cNvPr id="40976" name="Rectangle 16"/>
          <p:cNvSpPr/>
          <p:nvPr/>
        </p:nvSpPr>
        <p:spPr>
          <a:xfrm>
            <a:off x="4151313" y="785813"/>
            <a:ext cx="6265862" cy="585787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Nghị quyết Đại hội xác định</a:t>
            </a:r>
            <a:r>
              <a:rPr lang="en-US" altLang="en-US" sz="2400" dirty="0">
                <a:latin typeface=".VnTime" pitchFamily="34" charset="0"/>
                <a:cs typeface="Arial" panose="020B0604020202020204" pitchFamily="34" charset="0"/>
              </a:rPr>
              <a:t>:</a:t>
            </a:r>
            <a:endParaRPr lang="en-US" altLang="en-US" sz="2400" dirty="0">
              <a:latin typeface=".VnTime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0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0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0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0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9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40972" grpId="0" animBg="1"/>
      <p:bldP spid="40973" grpId="0" animBg="1"/>
      <p:bldP spid="40974" grpId="0"/>
      <p:bldP spid="40975" grpId="0" animBg="1"/>
      <p:bldP spid="4097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971550" y="2228850"/>
            <a:ext cx="8596313" cy="1320800"/>
          </a:xfrm>
        </p:spPr>
        <p:txBody>
          <a:bodyPr vert="horz" wrap="square" lIns="91440" tIns="45720" rIns="91440" bIns="45720" anchor="ctr" anchorCtr="0"/>
          <a:p>
            <a:pPr marL="457200" indent="-457200" algn="just" eaLnBrk="1" hangingPunct="1">
              <a:buFont typeface="Wingdings" panose="05000000000000000000" pitchFamily="2" charset="2"/>
              <a:buChar char="v"/>
            </a:pPr>
            <a:r>
              <a:rPr lang="en-US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Tình hình trong nước</a:t>
            </a:r>
            <a:endParaRPr lang="en-US" altLang="en-US" sz="32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4368" y="11277"/>
            <a:ext cx="9323413" cy="1398475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 ĐẠI HỌC </a:t>
            </a:r>
            <a:r>
              <a:rPr lang="vi-VN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THƯƠNG</a:t>
            </a:r>
            <a:r>
              <a:rPr lang="en-US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TP.H</a:t>
            </a:r>
            <a:r>
              <a:rPr lang="vi-VN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Ồ CHÍ MINH</a:t>
            </a: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2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KHOA LÝ LUẬN CHÍNH TRỊ </a:t>
            </a:r>
            <a:endParaRPr sz="28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0966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4175" y="160338"/>
            <a:ext cx="1868488" cy="13160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986" name="Rectangle 2"/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096962"/>
          </a:xfrm>
        </p:spPr>
        <p:txBody>
          <a:bodyPr vert="horz" wrap="square" lIns="91440" tIns="45720" rIns="91440" bIns="45720" anchor="ctr" anchorCtr="0"/>
          <a:p>
            <a:pPr eaLnBrk="1" hangingPunct="1"/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Chủ trương v</a:t>
            </a:r>
            <a:r>
              <a:rPr lang="en-US" alt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nhận thức mới của Đảng</a:t>
            </a:r>
            <a:br>
              <a:rPr lang="en-US" altLang="en-US" sz="2400" dirty="0">
                <a:latin typeface=".VnTifani Heavy" pitchFamily="34" charset="0"/>
              </a:rPr>
            </a:b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Chủ trương đấu tranh đòi dân chủ, dân sinh</a:t>
            </a:r>
            <a:endParaRPr lang="en-US" altLang="en-US" sz="28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44035" name="Group 17"/>
          <p:cNvGrpSpPr/>
          <p:nvPr/>
        </p:nvGrpSpPr>
        <p:grpSpPr>
          <a:xfrm>
            <a:off x="1854200" y="1371600"/>
            <a:ext cx="8424863" cy="5226050"/>
            <a:chOff x="249" y="823"/>
            <a:chExt cx="5307" cy="3292"/>
          </a:xfrm>
        </p:grpSpPr>
        <p:sp>
          <p:nvSpPr>
            <p:cNvPr id="41988" name="Oval 3"/>
            <p:cNvSpPr/>
            <p:nvPr/>
          </p:nvSpPr>
          <p:spPr>
            <a:xfrm>
              <a:off x="2165" y="2339"/>
              <a:ext cx="1392" cy="960"/>
            </a:xfrm>
            <a:prstGeom prst="ellipse">
              <a:avLst/>
            </a:prstGeom>
            <a:solidFill>
              <a:schemeClr val="accent1"/>
            </a:solidFill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Hội nghị TW 2</a:t>
              </a:r>
              <a:endPara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(7/1936)</a:t>
              </a:r>
              <a:endParaRPr lang="en-US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1989" name="Rectangle 4"/>
            <p:cNvSpPr/>
            <p:nvPr/>
          </p:nvSpPr>
          <p:spPr>
            <a:xfrm>
              <a:off x="249" y="823"/>
              <a:ext cx="1916" cy="1372"/>
            </a:xfrm>
            <a:prstGeom prst="rect">
              <a:avLst/>
            </a:prstGeom>
            <a:solidFill>
              <a:schemeClr val="accent1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2. </a:t>
              </a:r>
              <a:r>
                <a:rPr lang="en-US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Nhiệm vụ </a:t>
              </a:r>
              <a:endPara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trước mắt: </a:t>
              </a:r>
              <a:endPara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Đòi dân chủ dân sinh, </a:t>
              </a:r>
              <a:endPara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cơm áo ho</a:t>
              </a:r>
              <a:r>
                <a:rPr lang="en-US" altLang="en-US" sz="2400" b="1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à</a:t>
              </a:r>
              <a:r>
                <a:rPr lang="en-US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 bình</a:t>
              </a:r>
              <a:endParaRPr lang="en-US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990" name="Rectangle 5"/>
            <p:cNvSpPr/>
            <p:nvPr/>
          </p:nvSpPr>
          <p:spPr>
            <a:xfrm>
              <a:off x="3683" y="2935"/>
              <a:ext cx="1860" cy="1158"/>
            </a:xfrm>
            <a:prstGeom prst="rect">
              <a:avLst/>
            </a:prstGeom>
            <a:solidFill>
              <a:schemeClr val="accent1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4. </a:t>
              </a:r>
              <a:r>
                <a:rPr lang="en-US" alt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Về tổ chức:</a:t>
              </a:r>
              <a:endPara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th</a:t>
              </a:r>
              <a:r>
                <a:rPr lang="en-US" altLang="en-US" b="1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à</a:t>
              </a:r>
              <a:r>
                <a:rPr lang="en-US" alt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 lập</a:t>
              </a:r>
              <a:endPara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Mặt trận dân chủ</a:t>
              </a:r>
              <a:endParaRPr lang="en-US" alt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991" name="Rectangle 6"/>
            <p:cNvSpPr/>
            <p:nvPr/>
          </p:nvSpPr>
          <p:spPr>
            <a:xfrm>
              <a:off x="3560" y="823"/>
              <a:ext cx="1996" cy="1337"/>
            </a:xfrm>
            <a:prstGeom prst="rect">
              <a:avLst/>
            </a:prstGeom>
            <a:solidFill>
              <a:schemeClr val="accent1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3. </a:t>
              </a:r>
              <a:r>
                <a:rPr lang="en-US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Phương pháp </a:t>
              </a:r>
              <a:endPara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đấu tranh:</a:t>
              </a:r>
              <a:endPara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bí mật, công khai, </a:t>
              </a:r>
              <a:endPara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Hợp pháp, bất hợp pháp</a:t>
              </a:r>
              <a:endParaRPr lang="en-US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280" name="Rectangle 7"/>
            <p:cNvSpPr>
              <a:spLocks noChangeArrowheads="1"/>
            </p:cNvSpPr>
            <p:nvPr/>
          </p:nvSpPr>
          <p:spPr bwMode="auto">
            <a:xfrm>
              <a:off x="249" y="3294"/>
              <a:ext cx="1724" cy="821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457200" lvl="0" indent="-45720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AutoNum type="arabicPeriod"/>
              </a:pPr>
              <a:r>
                <a:rPr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Kẻ thù </a:t>
              </a:r>
              <a:endParaRPr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lvl="0" indent="-45720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trước mắt: </a:t>
              </a:r>
              <a:endParaRPr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lvl="0" indent="-45720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Bọn Pháp ở ĐD</a:t>
              </a:r>
              <a:endParaRPr sz="2400" b="1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1993" name="Line 8"/>
            <p:cNvSpPr/>
            <p:nvPr/>
          </p:nvSpPr>
          <p:spPr>
            <a:xfrm>
              <a:off x="1013" y="2195"/>
              <a:ext cx="0" cy="1104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</p:sp>
        <p:sp>
          <p:nvSpPr>
            <p:cNvPr id="41994" name="Line 10"/>
            <p:cNvSpPr/>
            <p:nvPr/>
          </p:nvSpPr>
          <p:spPr>
            <a:xfrm flipH="1">
              <a:off x="4599" y="2160"/>
              <a:ext cx="17" cy="785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</p:sp>
        <p:sp>
          <p:nvSpPr>
            <p:cNvPr id="41995" name="Line 12"/>
            <p:cNvSpPr/>
            <p:nvPr/>
          </p:nvSpPr>
          <p:spPr>
            <a:xfrm flipH="1" flipV="1">
              <a:off x="2002" y="2182"/>
              <a:ext cx="288" cy="341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41996" name="Line 13"/>
            <p:cNvSpPr/>
            <p:nvPr/>
          </p:nvSpPr>
          <p:spPr>
            <a:xfrm flipH="1">
              <a:off x="1927" y="3067"/>
              <a:ext cx="318" cy="227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41997" name="Line 14"/>
            <p:cNvSpPr/>
            <p:nvPr/>
          </p:nvSpPr>
          <p:spPr>
            <a:xfrm flipV="1">
              <a:off x="3317" y="2152"/>
              <a:ext cx="272" cy="318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41998" name="Line 15"/>
            <p:cNvSpPr/>
            <p:nvPr/>
          </p:nvSpPr>
          <p:spPr>
            <a:xfrm>
              <a:off x="3493" y="3035"/>
              <a:ext cx="203" cy="214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41999" name="Line 16"/>
            <p:cNvSpPr/>
            <p:nvPr/>
          </p:nvSpPr>
          <p:spPr>
            <a:xfrm>
              <a:off x="2154" y="1665"/>
              <a:ext cx="1403" cy="3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5058" name="Rectangle 2"/>
          <p:cNvSpPr>
            <a:spLocks noGrp="1"/>
          </p:cNvSpPr>
          <p:nvPr>
            <p:ph type="title"/>
          </p:nvPr>
        </p:nvSpPr>
        <p:spPr>
          <a:xfrm>
            <a:off x="1200150" y="2216150"/>
            <a:ext cx="9144000" cy="639763"/>
          </a:xfrm>
        </p:spPr>
        <p:txBody>
          <a:bodyPr vert="horz" wrap="square" lIns="91440" tIns="45720" rIns="91440" bIns="45720" anchor="ctr" anchorCtr="0"/>
          <a:p>
            <a:pPr eaLnBrk="1" hangingPunct="1"/>
            <a:r>
              <a:rPr lang="en-US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Nhận thức mới về mối quan hệ giữa vấn đề dân tộc, dân chủ</a:t>
            </a:r>
            <a:endParaRPr lang="en-US" altLang="en-US" sz="28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408113" y="3313113"/>
            <a:ext cx="10707688" cy="5867400"/>
          </a:xfrm>
        </p:spPr>
        <p:txBody>
          <a:bodyPr vert="horz" wrap="square" lIns="91440" tIns="45720" rIns="91440" bIns="45720" numCol="1" anchor="t" anchorCtr="0" compatLnSpc="1"/>
          <a:p>
            <a:pPr algn="just" eaLnBrk="1" hangingPunct="1">
              <a:buFontTx/>
              <a:buChar char="-"/>
            </a:pP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Chung quanh vấn đề chiến sách mới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(10-1936) 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Tx/>
              <a:buChar char="-"/>
            </a:pP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Tuyên ngôn của ĐCSĐD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(3-1939)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Tx/>
              <a:buChar char="-"/>
            </a:pP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Tác phẩm “Tự chỉ trích”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(7-1939)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None/>
            </a:pPr>
            <a:endParaRPr lang="en-US" altLang="en-US" dirty="0">
              <a:latin typeface=".VnTime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4368" y="11277"/>
            <a:ext cx="9323413" cy="1398475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 ĐẠI HỌC </a:t>
            </a:r>
            <a:r>
              <a:rPr lang="vi-VN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THƯƠNG</a:t>
            </a:r>
            <a:r>
              <a:rPr lang="en-US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TP.H</a:t>
            </a:r>
            <a:r>
              <a:rPr lang="vi-VN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Ồ CHÍ MINH</a:t>
            </a: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2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KHOA LÝ LUẬN CHÍNH TRỊ </a:t>
            </a:r>
            <a:endParaRPr sz="28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5063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4175" y="160338"/>
            <a:ext cx="1868488" cy="13160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425" y="2108200"/>
            <a:ext cx="11017250" cy="1320800"/>
          </a:xfrm>
        </p:spPr>
        <p:txBody>
          <a:bodyPr vert="horz" wrap="square" lIns="91440" tIns="45720" rIns="91440" bIns="45720" numCol="1" rtlCol="0" anchor="ctr" anchorCtr="0" compatLnSpc="1"/>
          <a:p>
            <a:pPr eaLnBrk="1" hangingPunct="1">
              <a:buNone/>
            </a:pPr>
            <a:r>
              <a:rPr lang="it-IT" altLang="x-none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Phong tr</a:t>
            </a:r>
            <a:r>
              <a:rPr lang="it-IT" altLang="x-none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it-IT" altLang="x-none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giải phóng dân tộc 1939-1945</a:t>
            </a:r>
            <a:b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3.1 </a:t>
            </a:r>
            <a:r>
              <a:rPr lang="it-IT" altLang="x-none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Bối cảnh lịch sử v</a:t>
            </a:r>
            <a:r>
              <a:rPr lang="it-IT" altLang="x-none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it-IT" altLang="x-none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chủ trương chiến lược mới của Đảng</a:t>
            </a:r>
            <a:br>
              <a:rPr sz="2900" dirty="0"/>
            </a:br>
            <a:endParaRPr sz="29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>
          <a:xfrm>
            <a:off x="617538" y="3633788"/>
            <a:ext cx="9172575" cy="3881437"/>
          </a:xfrm>
        </p:spPr>
        <p:txBody>
          <a:bodyPr vert="horz" wrap="square" lIns="91440" tIns="45720" rIns="91440" bIns="45720" anchor="t" anchorCtr="0"/>
          <a:p>
            <a:pPr marL="0" indent="0" algn="just" eaLnBrk="1" hangingPunct="1">
              <a:buFont typeface="Wingdings 3" panose="05040102010807070707" pitchFamily="18" charset="2"/>
              <a:buNone/>
            </a:pPr>
            <a:r>
              <a:rPr lang="it-IT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Thế giới</a:t>
            </a:r>
            <a:endParaRPr lang="it-IT" alt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None/>
            </a:pP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Trong nước</a:t>
            </a:r>
            <a:endParaRPr lang="en-US" altLang="en-US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14368" y="11277"/>
            <a:ext cx="9323413" cy="1398475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 ĐẠI HỌC </a:t>
            </a:r>
            <a:r>
              <a:rPr lang="vi-VN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THƯƠNG</a:t>
            </a:r>
            <a:r>
              <a:rPr lang="en-US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TP.H</a:t>
            </a:r>
            <a:r>
              <a:rPr lang="vi-VN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Ồ CHÍ MINH</a:t>
            </a: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2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KHOA LÝ LUẬN CHÍNH TRỊ </a:t>
            </a:r>
            <a:endParaRPr sz="28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7111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4175" y="160338"/>
            <a:ext cx="1868488" cy="13160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02" name="Rectangle 2"/>
          <p:cNvSpPr>
            <a:spLocks noGrp="1"/>
          </p:cNvSpPr>
          <p:nvPr>
            <p:ph type="title"/>
          </p:nvPr>
        </p:nvSpPr>
        <p:spPr>
          <a:xfrm>
            <a:off x="1082675" y="1674813"/>
            <a:ext cx="10002838" cy="1214437"/>
          </a:xfrm>
        </p:spPr>
        <p:txBody>
          <a:bodyPr vert="horz" wrap="square" lIns="91440" tIns="45720" rIns="91440" bIns="45720" anchor="ctr" anchorCtr="0"/>
          <a:p>
            <a:pPr eaLnBrk="1" hangingPunct="1"/>
            <a:r>
              <a:rPr lang="en-US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3.2 Nội dung chủ trương chuyển hướng chiến lược CM của Đảng</a:t>
            </a:r>
            <a:endParaRPr lang="en-US" altLang="en-US" sz="28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51203" name="Group 18"/>
          <p:cNvGrpSpPr/>
          <p:nvPr/>
        </p:nvGrpSpPr>
        <p:grpSpPr>
          <a:xfrm>
            <a:off x="2568575" y="2425700"/>
            <a:ext cx="8099425" cy="4394200"/>
            <a:chOff x="658" y="585"/>
            <a:chExt cx="5102" cy="3711"/>
          </a:xfrm>
        </p:grpSpPr>
        <p:sp>
          <p:nvSpPr>
            <p:cNvPr id="51204" name="AutoShape 5"/>
            <p:cNvSpPr>
              <a:spLocks noChangeArrowheads="1"/>
            </p:cNvSpPr>
            <p:nvPr/>
          </p:nvSpPr>
          <p:spPr bwMode="auto">
            <a:xfrm>
              <a:off x="664" y="3151"/>
              <a:ext cx="1536" cy="897"/>
            </a:xfrm>
            <a:prstGeom prst="rightArrow">
              <a:avLst>
                <a:gd name="adj1" fmla="val 50000"/>
                <a:gd name="adj2" fmla="val 42809"/>
              </a:avLst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Hội nghị BCHTW 8 </a:t>
              </a:r>
              <a:endPara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(5-1941)</a:t>
              </a:r>
              <a:endParaRPr lang="en-US" altLang="en-US" sz="1800" b="1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6565" name="Oval 6"/>
            <p:cNvSpPr>
              <a:spLocks noChangeArrowheads="1"/>
            </p:cNvSpPr>
            <p:nvPr/>
          </p:nvSpPr>
          <p:spPr bwMode="auto">
            <a:xfrm>
              <a:off x="2290" y="585"/>
              <a:ext cx="3470" cy="3711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Nội dung chủ trương chuyển hướng </a:t>
              </a:r>
              <a:endParaRPr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chiến lược CM của Đảng</a:t>
              </a:r>
              <a:r>
                <a:rPr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ĐẶT VẤN ĐỀ GPDT HÀNG ĐẦU</a:t>
              </a:r>
              <a:endParaRPr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Char char="-"/>
              </a:pPr>
              <a:r>
                <a:rPr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QUYẾT ĐỊNH THÀNH LẬP</a:t>
              </a:r>
              <a:endParaRPr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MẶT TRẬN VIỆT MINH</a:t>
              </a:r>
              <a:endParaRPr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XÚC TIẾN CHUẨN BỊ KN VŨ TR</a:t>
              </a:r>
              <a:r>
                <a:rPr sz="23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ANG</a:t>
              </a:r>
              <a:r>
                <a:rPr sz="2300" b="1" dirty="0">
                  <a:latin typeface=".VnTime" pitchFamily="34" charset="0"/>
                  <a:cs typeface="Arial" panose="020B0604020202020204" pitchFamily="34" charset="0"/>
                </a:rPr>
                <a:t>.</a:t>
              </a:r>
              <a:endParaRPr sz="2300" b="1" dirty="0">
                <a:latin typeface=".VnTime" pitchFamily="34" charset="0"/>
                <a:cs typeface="Arial" panose="020B0604020202020204" pitchFamily="34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sz="2300" b="1" dirty="0">
                  <a:latin typeface=".VnTime" pitchFamily="34" charset="0"/>
                  <a:cs typeface="Arial" panose="020B0604020202020204" pitchFamily="34" charset="0"/>
                </a:rPr>
                <a:t> </a:t>
              </a:r>
              <a:endParaRPr sz="2300" b="1" dirty="0">
                <a:latin typeface=".VnTime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51206" name="AutoShape 3"/>
            <p:cNvSpPr>
              <a:spLocks noChangeArrowheads="1"/>
            </p:cNvSpPr>
            <p:nvPr/>
          </p:nvSpPr>
          <p:spPr bwMode="auto">
            <a:xfrm>
              <a:off x="664" y="734"/>
              <a:ext cx="1536" cy="897"/>
            </a:xfrm>
            <a:prstGeom prst="rightArrow">
              <a:avLst>
                <a:gd name="adj1" fmla="val 50000"/>
                <a:gd name="adj2" fmla="val 42809"/>
              </a:avLst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Hội nghị BCHTW 6</a:t>
              </a:r>
              <a:endPara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(11-1939)</a:t>
              </a:r>
              <a:endParaRPr lang="en-US" altLang="en-US" sz="1800" b="1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8139" name="AutoShape 11"/>
            <p:cNvSpPr/>
            <p:nvPr/>
          </p:nvSpPr>
          <p:spPr>
            <a:xfrm>
              <a:off x="658" y="618"/>
              <a:ext cx="652" cy="620"/>
            </a:xfrm>
            <a:prstGeom prst="rightArrow">
              <a:avLst>
                <a:gd name="adj1" fmla="val 50000"/>
                <a:gd name="adj2" fmla="val 37780"/>
              </a:avLst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Bắt đầu</a:t>
              </a:r>
              <a:endPara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1208" name="AutoShape 4"/>
            <p:cNvSpPr>
              <a:spLocks noChangeArrowheads="1"/>
            </p:cNvSpPr>
            <p:nvPr/>
          </p:nvSpPr>
          <p:spPr bwMode="auto">
            <a:xfrm>
              <a:off x="658" y="2017"/>
              <a:ext cx="1536" cy="897"/>
            </a:xfrm>
            <a:prstGeom prst="rightArrow">
              <a:avLst>
                <a:gd name="adj1" fmla="val 50000"/>
                <a:gd name="adj2" fmla="val 42809"/>
              </a:avLst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Hội nghị BCHTW 7 </a:t>
              </a:r>
              <a:endPara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(11-1940)</a:t>
              </a:r>
              <a:endParaRPr lang="en-US" altLang="en-US" sz="1800" b="1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8141" name="AutoShape 12"/>
            <p:cNvSpPr/>
            <p:nvPr/>
          </p:nvSpPr>
          <p:spPr>
            <a:xfrm>
              <a:off x="658" y="1888"/>
              <a:ext cx="751" cy="620"/>
            </a:xfrm>
            <a:prstGeom prst="rightArrow">
              <a:avLst>
                <a:gd name="adj1" fmla="val 50000"/>
                <a:gd name="adj2" fmla="val 46472"/>
              </a:avLst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Tiếp tục</a:t>
              </a:r>
              <a:endPara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8142" name="AutoShape 13"/>
            <p:cNvSpPr/>
            <p:nvPr/>
          </p:nvSpPr>
          <p:spPr>
            <a:xfrm>
              <a:off x="658" y="2791"/>
              <a:ext cx="861" cy="809"/>
            </a:xfrm>
            <a:prstGeom prst="rightArrow">
              <a:avLst>
                <a:gd name="adj1" fmla="val 50000"/>
                <a:gd name="adj2" fmla="val 53277"/>
              </a:avLst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Ho</a:t>
              </a:r>
              <a:r>
                <a:rPr lang="en-US" altLang="en-US" sz="18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 thiên</a:t>
              </a:r>
              <a:endPara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2514368" y="11277"/>
            <a:ext cx="9323413" cy="1398475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 ĐẠI HỌC </a:t>
            </a:r>
            <a:r>
              <a:rPr lang="vi-VN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THƯƠNG</a:t>
            </a:r>
            <a:r>
              <a:rPr lang="en-US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TP.H</a:t>
            </a:r>
            <a:r>
              <a:rPr lang="vi-VN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Ồ CHÍ MINH</a:t>
            </a: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2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KHOA LÝ LUẬN CHÍNH TRỊ </a:t>
            </a:r>
            <a:endParaRPr sz="28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8135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7388" y="136525"/>
            <a:ext cx="1301750" cy="1066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0178" name="Rectangle 3"/>
          <p:cNvSpPr txBox="1"/>
          <p:nvPr/>
        </p:nvSpPr>
        <p:spPr>
          <a:xfrm>
            <a:off x="1123950" y="1423988"/>
            <a:ext cx="10207625" cy="54864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609600" lvl="0" indent="-609600" eaLnBrk="1" hangingPunct="1">
              <a:lnSpc>
                <a:spcPct val="100000"/>
              </a:lnSpc>
              <a:buClr>
                <a:schemeClr val="accent1"/>
              </a:buClr>
              <a:buSzPct val="80000"/>
              <a:buFontTx/>
              <a:buNone/>
            </a:pPr>
            <a:endParaRPr lang="en-US" altLang="en-US" sz="2400" b="1" dirty="0">
              <a:solidFill>
                <a:srgbClr val="404040"/>
              </a:solidFill>
              <a:latin typeface=".VnArial" pitchFamily="34" charset="0"/>
            </a:endParaRPr>
          </a:p>
          <a:p>
            <a:pPr marL="609600" lvl="0" indent="-609600" algn="just" eaLnBrk="1" hangingPunct="1">
              <a:lnSpc>
                <a:spcPct val="100000"/>
              </a:lnSpc>
              <a:buClr>
                <a:schemeClr val="accent1"/>
              </a:buClr>
              <a:buSzPct val="80000"/>
              <a:buFont typeface="Wingdings 3" panose="05040102010807070707" pitchFamily="18" charset="2"/>
              <a:buNone/>
            </a:pPr>
            <a:r>
              <a:rPr lang="en-US" altLang="en-US" b="1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it-IT" altLang="en-US" b="1" i="1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 tr</a:t>
            </a:r>
            <a:r>
              <a:rPr lang="it-IT" altLang="en-US" b="1" i="1" dirty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it-IT" altLang="en-US" b="1" i="1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chống Pháp-Nhật, đẩy mạnh chuẩn bị lực lượng cho cuộc khởi nghĩa vũ trang</a:t>
            </a:r>
            <a:endParaRPr lang="en-US" altLang="en-US" b="1" dirty="0">
              <a:solidFill>
                <a:srgbClr val="40404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lvl="0" indent="-609600" eaLnBrk="1" hangingPunct="1">
              <a:lnSpc>
                <a:spcPct val="100000"/>
              </a:lnSpc>
              <a:buClr>
                <a:schemeClr val="accent1"/>
              </a:buClr>
              <a:buSzPct val="80000"/>
              <a:buFontTx/>
              <a:buNone/>
            </a:pPr>
            <a:endParaRPr lang="en-US" altLang="en-US" sz="2400" b="1" i="1" dirty="0">
              <a:solidFill>
                <a:srgbClr val="404040"/>
              </a:solidFill>
              <a:latin typeface=".VnArial" pitchFamily="34" charset="0"/>
            </a:endParaRPr>
          </a:p>
          <a:p>
            <a:pPr marL="609600" lvl="0" indent="-609600" eaLnBrk="1" hangingPunct="1">
              <a:lnSpc>
                <a:spcPct val="100000"/>
              </a:lnSpc>
              <a:buClr>
                <a:schemeClr val="accent1"/>
              </a:buClr>
              <a:buSzPct val="80000"/>
              <a:buFontTx/>
              <a:buNone/>
            </a:pPr>
            <a:endParaRPr lang="en-US" altLang="en-US" sz="2400" dirty="0">
              <a:solidFill>
                <a:srgbClr val="404040"/>
              </a:solidFill>
              <a:latin typeface=".VnTime" pitchFamily="34" charset="0"/>
            </a:endParaRPr>
          </a:p>
        </p:txBody>
      </p:sp>
      <p:grpSp>
        <p:nvGrpSpPr>
          <p:cNvPr id="50179" name="Group 20"/>
          <p:cNvGrpSpPr/>
          <p:nvPr/>
        </p:nvGrpSpPr>
        <p:grpSpPr>
          <a:xfrm>
            <a:off x="1954213" y="2525713"/>
            <a:ext cx="8686800" cy="4284662"/>
            <a:chOff x="288" y="1366"/>
            <a:chExt cx="5472" cy="2699"/>
          </a:xfrm>
        </p:grpSpPr>
        <p:sp>
          <p:nvSpPr>
            <p:cNvPr id="50184" name="AutoShape 4"/>
            <p:cNvSpPr/>
            <p:nvPr/>
          </p:nvSpPr>
          <p:spPr>
            <a:xfrm>
              <a:off x="384" y="1416"/>
              <a:ext cx="2688" cy="1248"/>
            </a:xfrm>
            <a:prstGeom prst="flowChartDecision">
              <a:avLst/>
            </a:prstGeom>
            <a:solidFill>
              <a:schemeClr val="accent1"/>
            </a:solidFill>
            <a:ln w="1905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Tình hình quốc tế</a:t>
              </a:r>
              <a:endParaRPr lang="en-US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0185" name="AutoShape 5"/>
            <p:cNvSpPr/>
            <p:nvPr/>
          </p:nvSpPr>
          <p:spPr>
            <a:xfrm>
              <a:off x="3072" y="1366"/>
              <a:ext cx="2688" cy="1296"/>
            </a:xfrm>
            <a:prstGeom prst="flowChartDecision">
              <a:avLst/>
            </a:prstGeom>
            <a:solidFill>
              <a:schemeClr val="accent1"/>
            </a:solidFill>
            <a:ln w="1905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Tình hình trong nước</a:t>
              </a:r>
              <a:endParaRPr lang="en-US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0186" name="Oval 6"/>
            <p:cNvSpPr/>
            <p:nvPr/>
          </p:nvSpPr>
          <p:spPr>
            <a:xfrm>
              <a:off x="288" y="3096"/>
              <a:ext cx="1151" cy="969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 dirty="0">
                <a:latin typeface=".VnTime" pitchFamily="34" charset="0"/>
                <a:cs typeface="Arial" panose="020B0604020202020204" pitchFamily="34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LXô thắng lớn</a:t>
              </a:r>
              <a:endPara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 dirty="0">
                <a:latin typeface=".VnTime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50187" name="Oval 7"/>
            <p:cNvSpPr/>
            <p:nvPr/>
          </p:nvSpPr>
          <p:spPr>
            <a:xfrm>
              <a:off x="1584" y="3096"/>
              <a:ext cx="1151" cy="969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Anh – Mỹ mở mặt</a:t>
              </a:r>
              <a:endPara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Trận thứ 2</a:t>
              </a:r>
              <a:endPara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0188" name="Oval 8"/>
            <p:cNvSpPr/>
            <p:nvPr/>
          </p:nvSpPr>
          <p:spPr>
            <a:xfrm>
              <a:off x="2928" y="3096"/>
              <a:ext cx="1151" cy="969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Nhật đảo chính</a:t>
              </a:r>
              <a:endPara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9-3-1945</a:t>
              </a:r>
              <a:endPara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0189" name="Oval 9"/>
            <p:cNvSpPr/>
            <p:nvPr/>
          </p:nvSpPr>
          <p:spPr>
            <a:xfrm>
              <a:off x="4224" y="3096"/>
              <a:ext cx="1151" cy="969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Hội nghị BTV TW</a:t>
              </a:r>
              <a:endPara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9-3-1945</a:t>
              </a:r>
              <a:endPara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0190" name="Line 11"/>
            <p:cNvSpPr/>
            <p:nvPr/>
          </p:nvSpPr>
          <p:spPr>
            <a:xfrm>
              <a:off x="816" y="2904"/>
              <a:ext cx="3984" cy="0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0191" name="Line 12"/>
            <p:cNvSpPr/>
            <p:nvPr/>
          </p:nvSpPr>
          <p:spPr>
            <a:xfrm>
              <a:off x="816" y="2904"/>
              <a:ext cx="0" cy="192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50192" name="Line 13"/>
            <p:cNvSpPr/>
            <p:nvPr/>
          </p:nvSpPr>
          <p:spPr>
            <a:xfrm>
              <a:off x="2160" y="2904"/>
              <a:ext cx="0" cy="192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50193" name="Line 14"/>
            <p:cNvSpPr/>
            <p:nvPr/>
          </p:nvSpPr>
          <p:spPr>
            <a:xfrm>
              <a:off x="3504" y="2904"/>
              <a:ext cx="0" cy="192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50194" name="Line 15"/>
            <p:cNvSpPr/>
            <p:nvPr/>
          </p:nvSpPr>
          <p:spPr>
            <a:xfrm>
              <a:off x="4800" y="2904"/>
              <a:ext cx="0" cy="192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50195" name="Line 16"/>
            <p:cNvSpPr/>
            <p:nvPr/>
          </p:nvSpPr>
          <p:spPr>
            <a:xfrm>
              <a:off x="1776" y="2664"/>
              <a:ext cx="0" cy="240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50196" name="Line 17"/>
            <p:cNvSpPr/>
            <p:nvPr/>
          </p:nvSpPr>
          <p:spPr>
            <a:xfrm>
              <a:off x="4128" y="2712"/>
              <a:ext cx="0" cy="192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50197" name="Rectangle 18"/>
            <p:cNvSpPr/>
            <p:nvPr/>
          </p:nvSpPr>
          <p:spPr>
            <a:xfrm>
              <a:off x="1882" y="2232"/>
              <a:ext cx="1996" cy="336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(Cuối năm 1944 đầu năm 1945)</a:t>
              </a:r>
              <a:endPara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 b="1" dirty="0">
                <a:latin typeface=".VnTime" pitchFamily="34" charset="0"/>
                <a:ea typeface="Arial" panose="020B0604020202020204" pitchFamily="34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2514368" y="11277"/>
            <a:ext cx="9323413" cy="1398475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 ĐẠI HỌC </a:t>
            </a:r>
            <a:r>
              <a:rPr lang="vi-VN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THƯƠNG</a:t>
            </a:r>
            <a:r>
              <a:rPr lang="en-US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TP.H</a:t>
            </a:r>
            <a:r>
              <a:rPr lang="vi-VN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Ồ CHÍ MINH</a:t>
            </a: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2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KHOA LÝ LUẬN CHÍNH TRỊ </a:t>
            </a:r>
            <a:endParaRPr sz="28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0183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7388" y="136525"/>
            <a:ext cx="1301750" cy="1066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02" name="Rectangle 4"/>
          <p:cNvSpPr/>
          <p:nvPr/>
        </p:nvSpPr>
        <p:spPr>
          <a:xfrm>
            <a:off x="2782888" y="1620838"/>
            <a:ext cx="8229600" cy="7905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 Thường vụ TW Đảng ra chỉ thị</a:t>
            </a:r>
            <a:endParaRPr lang="en-US" altLang="en-US" b="1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51203" name="Group 21"/>
          <p:cNvGrpSpPr/>
          <p:nvPr/>
        </p:nvGrpSpPr>
        <p:grpSpPr>
          <a:xfrm>
            <a:off x="1744663" y="2325688"/>
            <a:ext cx="9664700" cy="3973512"/>
            <a:chOff x="431" y="856"/>
            <a:chExt cx="4853" cy="3254"/>
          </a:xfrm>
        </p:grpSpPr>
        <p:sp>
          <p:nvSpPr>
            <p:cNvPr id="2" name="Oval 5"/>
            <p:cNvSpPr>
              <a:spLocks noChangeArrowheads="1"/>
            </p:cNvSpPr>
            <p:nvPr/>
          </p:nvSpPr>
          <p:spPr bwMode="auto">
            <a:xfrm>
              <a:off x="1344" y="856"/>
              <a:ext cx="3169" cy="1032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“Nhật – Pháp bắn nhau v</a:t>
              </a:r>
              <a:r>
                <a:rPr lang="en-US" altLang="en-US" sz="2400" b="1" dirty="0"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à</a:t>
              </a:r>
              <a:r>
                <a:rPr lang="en-US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h</a:t>
              </a:r>
              <a:r>
                <a:rPr lang="en-US" altLang="en-US" sz="2400" b="1" dirty="0"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à</a:t>
              </a:r>
              <a:r>
                <a:rPr lang="en-US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 </a:t>
              </a:r>
              <a:endPara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 của chúng ta”</a:t>
              </a:r>
              <a:endPara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12-3-1945</a:t>
              </a:r>
              <a:endParaRPr lang="en-US" alt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6325" name="Rectangle 6"/>
            <p:cNvSpPr>
              <a:spLocks noChangeArrowheads="1"/>
            </p:cNvSpPr>
            <p:nvPr/>
          </p:nvSpPr>
          <p:spPr bwMode="auto">
            <a:xfrm>
              <a:off x="431" y="2478"/>
              <a:ext cx="1043" cy="1632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6326" name="Rectangle 7"/>
            <p:cNvSpPr>
              <a:spLocks noChangeArrowheads="1"/>
            </p:cNvSpPr>
            <p:nvPr/>
          </p:nvSpPr>
          <p:spPr bwMode="auto">
            <a:xfrm>
              <a:off x="1701" y="2478"/>
              <a:ext cx="1043" cy="1632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6327" name="Rectangle 8"/>
            <p:cNvSpPr>
              <a:spLocks noChangeArrowheads="1"/>
            </p:cNvSpPr>
            <p:nvPr/>
          </p:nvSpPr>
          <p:spPr bwMode="auto">
            <a:xfrm>
              <a:off x="2971" y="2478"/>
              <a:ext cx="1043" cy="1632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6328" name="Rectangle 9"/>
            <p:cNvSpPr>
              <a:spLocks noChangeArrowheads="1"/>
            </p:cNvSpPr>
            <p:nvPr/>
          </p:nvSpPr>
          <p:spPr bwMode="auto">
            <a:xfrm>
              <a:off x="4241" y="2478"/>
              <a:ext cx="1043" cy="1632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6329" name="Text Box 12"/>
            <p:cNvSpPr txBox="1">
              <a:spLocks noChangeArrowheads="1"/>
            </p:cNvSpPr>
            <p:nvPr/>
          </p:nvSpPr>
          <p:spPr bwMode="auto">
            <a:xfrm>
              <a:off x="521" y="2618"/>
              <a:ext cx="862" cy="1356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Nhận định tình hình:</a:t>
              </a:r>
              <a:endPara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Chính trị khủng hoảng, thời cơ chưa chín muồi</a:t>
              </a:r>
              <a:endPara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6330" name="Text Box 13"/>
            <p:cNvSpPr txBox="1">
              <a:spLocks noChangeArrowheads="1"/>
            </p:cNvSpPr>
            <p:nvPr/>
          </p:nvSpPr>
          <p:spPr bwMode="auto">
            <a:xfrm>
              <a:off x="1882" y="2742"/>
              <a:ext cx="590" cy="1096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Kẻ thù chính, duy nhất l</a:t>
              </a:r>
              <a:r>
                <a:rPr lang="en-US" altLang="en-US" sz="18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phát xít Nhật</a:t>
              </a:r>
              <a:endPara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6331" name="Text Box 14"/>
            <p:cNvSpPr txBox="1">
              <a:spLocks noChangeArrowheads="1"/>
            </p:cNvSpPr>
            <p:nvPr/>
          </p:nvSpPr>
          <p:spPr bwMode="auto">
            <a:xfrm>
              <a:off x="3016" y="2523"/>
              <a:ext cx="862" cy="1442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Phương châm đấu tranh: Phát động chiến tranh du kích, khởi nghĩa từng phần</a:t>
              </a:r>
              <a:r>
                <a:rPr lang="en-US" altLang="en-US" sz="18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…</a:t>
              </a:r>
              <a:endPara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6332" name="Text Box 15"/>
            <p:cNvSpPr txBox="1">
              <a:spLocks noChangeArrowheads="1"/>
            </p:cNvSpPr>
            <p:nvPr/>
          </p:nvSpPr>
          <p:spPr bwMode="auto">
            <a:xfrm>
              <a:off x="4468" y="2614"/>
              <a:ext cx="544" cy="758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Dự kiến thời cơ CM</a:t>
              </a:r>
              <a:endParaRPr lang="en-US" altLang="en-US" sz="1800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6333" name="Line 16"/>
            <p:cNvSpPr>
              <a:spLocks noChangeShapeType="1"/>
            </p:cNvSpPr>
            <p:nvPr/>
          </p:nvSpPr>
          <p:spPr bwMode="auto">
            <a:xfrm>
              <a:off x="748" y="1888"/>
              <a:ext cx="4128" cy="0"/>
            </a:xfrm>
            <a:prstGeom prst="lin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334" name="Line 17"/>
            <p:cNvSpPr>
              <a:spLocks noChangeShapeType="1"/>
            </p:cNvSpPr>
            <p:nvPr/>
          </p:nvSpPr>
          <p:spPr bwMode="auto">
            <a:xfrm>
              <a:off x="748" y="1888"/>
              <a:ext cx="0" cy="590"/>
            </a:xfrm>
            <a:prstGeom prst="line">
              <a:avLst/>
            </a:prstGeom>
            <a:ln>
              <a:tailEnd type="triangl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335" name="Line 18"/>
            <p:cNvSpPr>
              <a:spLocks noChangeShapeType="1"/>
            </p:cNvSpPr>
            <p:nvPr/>
          </p:nvSpPr>
          <p:spPr bwMode="auto">
            <a:xfrm>
              <a:off x="2154" y="1888"/>
              <a:ext cx="0" cy="590"/>
            </a:xfrm>
            <a:prstGeom prst="line">
              <a:avLst/>
            </a:prstGeom>
            <a:ln>
              <a:tailEnd type="triangl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336" name="Line 19"/>
            <p:cNvSpPr>
              <a:spLocks noChangeShapeType="1"/>
            </p:cNvSpPr>
            <p:nvPr/>
          </p:nvSpPr>
          <p:spPr bwMode="auto">
            <a:xfrm>
              <a:off x="3515" y="1888"/>
              <a:ext cx="0" cy="590"/>
            </a:xfrm>
            <a:prstGeom prst="line">
              <a:avLst/>
            </a:prstGeom>
            <a:ln>
              <a:tailEnd type="triangl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337" name="Line 20"/>
            <p:cNvSpPr>
              <a:spLocks noChangeShapeType="1"/>
            </p:cNvSpPr>
            <p:nvPr/>
          </p:nvSpPr>
          <p:spPr bwMode="auto">
            <a:xfrm>
              <a:off x="4876" y="1888"/>
              <a:ext cx="0" cy="590"/>
            </a:xfrm>
            <a:prstGeom prst="line">
              <a:avLst/>
            </a:prstGeom>
            <a:ln>
              <a:tailEnd type="triangl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2514368" y="11277"/>
            <a:ext cx="9323413" cy="1398475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 ĐẠI HỌC </a:t>
            </a:r>
            <a:r>
              <a:rPr lang="vi-VN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THƯƠNG</a:t>
            </a:r>
            <a:r>
              <a:rPr lang="en-US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TP.H</a:t>
            </a:r>
            <a:r>
              <a:rPr lang="vi-VN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Ồ CHÍ MINH</a:t>
            </a: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2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KHOA LÝ LUẬN CHÍNH TRỊ </a:t>
            </a:r>
            <a:endParaRPr sz="28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1207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7388" y="136525"/>
            <a:ext cx="1301750" cy="1066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2226" name="Rectangle 2"/>
          <p:cNvSpPr txBox="1"/>
          <p:nvPr/>
        </p:nvSpPr>
        <p:spPr>
          <a:xfrm>
            <a:off x="1573213" y="-612775"/>
            <a:ext cx="8680450" cy="43338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lnSpc>
                <a:spcPct val="100000"/>
              </a:lnSpc>
              <a:spcBef>
                <a:spcPct val="0"/>
              </a:spcBef>
              <a:buFont typeface="Wingdings 3" panose="05040102010807070707" pitchFamily="18" charset="2"/>
              <a:buNone/>
            </a:pPr>
            <a:br>
              <a:rPr lang="en-US" altLang="en-US" b="1" i="1" dirty="0">
                <a:solidFill>
                  <a:schemeClr val="accent1"/>
                </a:solidFill>
                <a:latin typeface=".VnTime" pitchFamily="34" charset="0"/>
              </a:rPr>
            </a:br>
            <a:br>
              <a:rPr lang="en-US" altLang="en-US" b="1" i="1" dirty="0">
                <a:solidFill>
                  <a:schemeClr val="accent1"/>
                </a:solidFill>
                <a:latin typeface=".VnTime" pitchFamily="34" charset="0"/>
              </a:rPr>
            </a:br>
            <a:endParaRPr lang="en-US" altLang="en-US" b="1" i="1" dirty="0">
              <a:solidFill>
                <a:schemeClr val="accent1"/>
              </a:solidFill>
              <a:latin typeface=".VnTime" pitchFamily="34" charset="0"/>
            </a:endParaRPr>
          </a:p>
          <a:p>
            <a:pPr marL="0" lvl="0" indent="0" algn="just" eaLnBrk="1" hangingPunct="1">
              <a:lnSpc>
                <a:spcPct val="100000"/>
              </a:lnSpc>
              <a:spcBef>
                <a:spcPct val="0"/>
              </a:spcBef>
              <a:buFont typeface="Wingdings 3" panose="05040102010807070707" pitchFamily="18" charset="2"/>
              <a:buNone/>
            </a:pPr>
            <a:endParaRPr lang="en-US" altLang="en-US" b="1" i="1" dirty="0">
              <a:solidFill>
                <a:schemeClr val="accent1"/>
              </a:solidFill>
              <a:latin typeface=".VnTime" pitchFamily="34" charset="0"/>
              <a:cs typeface="Times New Roman" panose="02020603050405020304" pitchFamily="18" charset="0"/>
            </a:endParaRPr>
          </a:p>
          <a:p>
            <a:pPr marL="0" lvl="0" indent="0" algn="just" eaLnBrk="1" hangingPunct="1">
              <a:lnSpc>
                <a:spcPct val="100000"/>
              </a:lnSpc>
              <a:spcBef>
                <a:spcPct val="0"/>
              </a:spcBef>
              <a:buFont typeface="Wingdings 3" panose="05040102010807070707" pitchFamily="18" charset="2"/>
              <a:buNone/>
            </a:pPr>
            <a:endParaRPr lang="en-US" altLang="en-US" b="1" i="1" dirty="0">
              <a:solidFill>
                <a:schemeClr val="accent1"/>
              </a:solidFill>
              <a:latin typeface=".VnTime" pitchFamily="34" charset="0"/>
              <a:cs typeface="Times New Roman" panose="02020603050405020304" pitchFamily="18" charset="0"/>
            </a:endParaRPr>
          </a:p>
          <a:p>
            <a:pPr marL="0" lvl="0" indent="0" algn="just" eaLnBrk="1" hangingPunct="1">
              <a:lnSpc>
                <a:spcPct val="100000"/>
              </a:lnSpc>
              <a:spcBef>
                <a:spcPct val="0"/>
              </a:spcBef>
              <a:buFont typeface="Wingdings 3" panose="05040102010807070707" pitchFamily="18" charset="2"/>
              <a:buNone/>
            </a:pPr>
            <a:endParaRPr lang="en-US" altLang="en-US" b="1" i="1" dirty="0">
              <a:solidFill>
                <a:schemeClr val="accent1"/>
              </a:solidFill>
              <a:latin typeface=".VnTime" pitchFamily="34" charset="0"/>
              <a:cs typeface="Times New Roman" panose="02020603050405020304" pitchFamily="18" charset="0"/>
            </a:endParaRPr>
          </a:p>
          <a:p>
            <a:pPr marL="0" lvl="0" indent="0" algn="just" eaLnBrk="1" hangingPunct="1">
              <a:lnSpc>
                <a:spcPct val="100000"/>
              </a:lnSpc>
              <a:spcBef>
                <a:spcPct val="0"/>
              </a:spcBef>
              <a:buFont typeface="Wingdings 3" panose="05040102010807070707" pitchFamily="18" charset="2"/>
              <a:buNone/>
            </a:pPr>
            <a:endParaRPr lang="en-US" altLang="en-US" b="1" i="1" dirty="0">
              <a:solidFill>
                <a:schemeClr val="accent1"/>
              </a:solidFill>
              <a:latin typeface=".VnTime" pitchFamily="34" charset="0"/>
              <a:cs typeface="Times New Roman" panose="02020603050405020304" pitchFamily="18" charset="0"/>
            </a:endParaRPr>
          </a:p>
          <a:p>
            <a:pPr marL="0" lvl="0" indent="0" algn="just" eaLnBrk="1" hangingPunct="1">
              <a:lnSpc>
                <a:spcPct val="100000"/>
              </a:lnSpc>
              <a:spcBef>
                <a:spcPct val="0"/>
              </a:spcBef>
              <a:buFont typeface="Wingdings 3" panose="05040102010807070707" pitchFamily="18" charset="2"/>
              <a:buNone/>
            </a:pP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Chủ trương phát động Tổng khởi nghĩa gi</a:t>
            </a:r>
            <a:r>
              <a:rPr lang="en-US" altLang="en-US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 chính quyền</a:t>
            </a:r>
            <a:endParaRPr lang="en-US" alt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br>
              <a:rPr lang="en-US" altLang="en-US" sz="2400" dirty="0">
                <a:latin typeface=".VnTime" pitchFamily="34" charset="0"/>
              </a:rPr>
            </a:br>
            <a:r>
              <a:rPr lang="en-US" altLang="en-US" sz="2400" dirty="0">
                <a:latin typeface=".VnTime" pitchFamily="34" charset="0"/>
              </a:rPr>
              <a:t>			</a:t>
            </a:r>
            <a:endParaRPr lang="en-US" altLang="en-US" sz="2400" dirty="0">
              <a:latin typeface=".VnArial" pitchFamily="34" charset="0"/>
            </a:endParaRPr>
          </a:p>
        </p:txBody>
      </p:sp>
      <p:grpSp>
        <p:nvGrpSpPr>
          <p:cNvPr id="3" name="Group 13"/>
          <p:cNvGrpSpPr/>
          <p:nvPr/>
        </p:nvGrpSpPr>
        <p:grpSpPr>
          <a:xfrm>
            <a:off x="1771650" y="3284538"/>
            <a:ext cx="9469438" cy="3429000"/>
            <a:chOff x="384" y="1776"/>
            <a:chExt cx="5428" cy="2160"/>
          </a:xfrm>
        </p:grpSpPr>
        <p:sp>
          <p:nvSpPr>
            <p:cNvPr id="52232" name="Oval 3"/>
            <p:cNvSpPr/>
            <p:nvPr/>
          </p:nvSpPr>
          <p:spPr>
            <a:xfrm>
              <a:off x="816" y="1776"/>
              <a:ext cx="4176" cy="864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Hội nghị to</a:t>
              </a:r>
              <a:r>
                <a:rPr lang="en-US" altLang="en-US" sz="2400" b="1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 quốc(13-15/8/1945)</a:t>
              </a:r>
              <a:endPara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8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(Tân Tr</a:t>
              </a:r>
              <a:r>
                <a:rPr lang="en-US" altLang="en-US" sz="1800" b="1" i="1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sz="18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 – Tuyên Quang)</a:t>
              </a:r>
              <a:endParaRPr lang="en-US" altLang="en-US" sz="1800" b="1" i="1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2233" name="AutoShape 4"/>
            <p:cNvSpPr/>
            <p:nvPr/>
          </p:nvSpPr>
          <p:spPr>
            <a:xfrm>
              <a:off x="384" y="3312"/>
              <a:ext cx="1344" cy="624"/>
            </a:xfrm>
            <a:prstGeom prst="flowChartAlternateProcess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0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Phát động tổng KN</a:t>
              </a:r>
              <a:endParaRPr lang="en-US" altLang="en-US" sz="20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52234" name="AutoShape 5"/>
            <p:cNvSpPr/>
            <p:nvPr/>
          </p:nvSpPr>
          <p:spPr>
            <a:xfrm>
              <a:off x="1879" y="3217"/>
              <a:ext cx="1673" cy="719"/>
            </a:xfrm>
            <a:prstGeom prst="flowChartAlternateProcess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Nguyên tắc chỉ đạo KN</a:t>
              </a:r>
              <a:endParaRPr lang="en-US" altLang="en-US" sz="20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2235" name="AutoShape 6"/>
            <p:cNvSpPr/>
            <p:nvPr/>
          </p:nvSpPr>
          <p:spPr>
            <a:xfrm>
              <a:off x="3892" y="3265"/>
              <a:ext cx="1920" cy="624"/>
            </a:xfrm>
            <a:prstGeom prst="flowChartAlternateProcess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Chính sách đối nội, đối ngoại</a:t>
              </a:r>
              <a:endParaRPr lang="en-US" altLang="en-US" sz="20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2236" name="Line 7"/>
            <p:cNvSpPr/>
            <p:nvPr/>
          </p:nvSpPr>
          <p:spPr>
            <a:xfrm>
              <a:off x="2880" y="2640"/>
              <a:ext cx="0" cy="67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52237" name="Line 8"/>
            <p:cNvSpPr/>
            <p:nvPr/>
          </p:nvSpPr>
          <p:spPr>
            <a:xfrm flipH="1">
              <a:off x="1056" y="2640"/>
              <a:ext cx="1824" cy="67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52238" name="Line 9"/>
            <p:cNvSpPr/>
            <p:nvPr/>
          </p:nvSpPr>
          <p:spPr>
            <a:xfrm>
              <a:off x="2880" y="2640"/>
              <a:ext cx="1920" cy="67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52239" name="Line 10"/>
            <p:cNvSpPr/>
            <p:nvPr/>
          </p:nvSpPr>
          <p:spPr>
            <a:xfrm>
              <a:off x="1728" y="3648"/>
              <a:ext cx="48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</p:sp>
        <p:sp>
          <p:nvSpPr>
            <p:cNvPr id="52240" name="Line 11"/>
            <p:cNvSpPr/>
            <p:nvPr/>
          </p:nvSpPr>
          <p:spPr>
            <a:xfrm>
              <a:off x="3552" y="3648"/>
              <a:ext cx="48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</p:sp>
      </p:grpSp>
      <p:sp>
        <p:nvSpPr>
          <p:cNvPr id="2" name="Rectangle 1"/>
          <p:cNvSpPr/>
          <p:nvPr/>
        </p:nvSpPr>
        <p:spPr>
          <a:xfrm>
            <a:off x="2514368" y="11277"/>
            <a:ext cx="9323413" cy="1398475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 ĐẠI HỌC </a:t>
            </a:r>
            <a:r>
              <a:rPr lang="vi-VN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THƯƠNG</a:t>
            </a:r>
            <a:r>
              <a:rPr lang="en-US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TP.H</a:t>
            </a:r>
            <a:r>
              <a:rPr lang="vi-VN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Ồ CHÍ MINH</a:t>
            </a: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2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KHOA LÝ LUẬN CHÍNH TRỊ </a:t>
            </a:r>
            <a:endParaRPr sz="28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2231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7388" y="136525"/>
            <a:ext cx="1301750" cy="1066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3250" name="Rectangle 2"/>
          <p:cNvSpPr txBox="1"/>
          <p:nvPr/>
        </p:nvSpPr>
        <p:spPr>
          <a:xfrm>
            <a:off x="3305175" y="88900"/>
            <a:ext cx="7086600" cy="381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 trình phát triển CMT8 năm 1945</a:t>
            </a:r>
            <a:endParaRPr lang="en-US" altLang="en-US" sz="2400" b="1" dirty="0">
              <a:solidFill>
                <a:schemeClr val="accent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Picture 3" descr="BD14579_"/>
          <p:cNvPicPr preferRelativeResize="0"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96138" y="2378075"/>
            <a:ext cx="142875" cy="142875"/>
          </a:xfrm>
          <a:prstGeom prst="rect">
            <a:avLst/>
          </a:prstGeom>
          <a:noFill/>
          <a:ln w="28575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4" name="Picture 4" descr="BD14579_"/>
          <p:cNvPicPr preferRelativeResize="0"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2938" y="1609725"/>
            <a:ext cx="142875" cy="144463"/>
          </a:xfrm>
          <a:prstGeom prst="rect">
            <a:avLst/>
          </a:prstGeom>
          <a:noFill/>
          <a:ln w="28575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5" name="Picture 5" descr="BD14579_"/>
          <p:cNvPicPr preferRelativeResize="0"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10000" y="4894263"/>
            <a:ext cx="142875" cy="144462"/>
          </a:xfrm>
          <a:prstGeom prst="rect">
            <a:avLst/>
          </a:prstGeom>
          <a:noFill/>
          <a:ln w="28575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6" name="Line 6"/>
          <p:cNvSpPr/>
          <p:nvPr/>
        </p:nvSpPr>
        <p:spPr>
          <a:xfrm flipV="1">
            <a:off x="2166938" y="1457325"/>
            <a:ext cx="0" cy="4648200"/>
          </a:xfrm>
          <a:prstGeom prst="line">
            <a:avLst/>
          </a:prstGeom>
          <a:ln w="28575" cap="flat" cmpd="sng">
            <a:solidFill>
              <a:schemeClr val="tx2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7" name="Line 7"/>
          <p:cNvSpPr/>
          <p:nvPr/>
        </p:nvSpPr>
        <p:spPr>
          <a:xfrm>
            <a:off x="2166938" y="6105525"/>
            <a:ext cx="7543800" cy="0"/>
          </a:xfrm>
          <a:prstGeom prst="line">
            <a:avLst/>
          </a:prstGeom>
          <a:ln w="28575" cap="flat" cmpd="sng">
            <a:solidFill>
              <a:schemeClr val="tx2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8" name="Text Box 8"/>
          <p:cNvSpPr txBox="1"/>
          <p:nvPr/>
        </p:nvSpPr>
        <p:spPr>
          <a:xfrm>
            <a:off x="1490663" y="66675"/>
            <a:ext cx="1139825" cy="3698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 lợi</a:t>
            </a:r>
            <a:endParaRPr lang="en-US" altLang="en-US" sz="1800" b="1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 Box 9"/>
          <p:cNvSpPr txBox="1"/>
          <p:nvPr/>
        </p:nvSpPr>
        <p:spPr>
          <a:xfrm>
            <a:off x="9217025" y="6226175"/>
            <a:ext cx="1128395" cy="368300"/>
          </a:xfrm>
          <a:prstGeom prst="rect">
            <a:avLst/>
          </a:prstGeom>
          <a:noFill/>
          <a:ln w="28575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 gian</a:t>
            </a:r>
            <a:endParaRPr lang="en-US" altLang="en-US" sz="1800" b="1" dirty="0">
              <a:solidFill>
                <a:schemeClr val="tx2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 Box 10"/>
          <p:cNvSpPr txBox="1"/>
          <p:nvPr/>
        </p:nvSpPr>
        <p:spPr>
          <a:xfrm>
            <a:off x="2471738" y="6105525"/>
            <a:ext cx="671512" cy="395288"/>
          </a:xfrm>
          <a:prstGeom prst="rect">
            <a:avLst/>
          </a:prstGeom>
          <a:noFill/>
          <a:ln w="28575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Tahoma" panose="020B0604030504040204" pitchFamily="34" charset="0"/>
                <a:cs typeface="Arial" panose="020B0604020202020204" pitchFamily="34" charset="0"/>
              </a:rPr>
              <a:t>14-8</a:t>
            </a:r>
            <a:endParaRPr lang="en-US" altLang="en-US" sz="1800" dirty="0">
              <a:latin typeface="Tahoma" panose="020B0604030504040204" pitchFamily="34" charset="0"/>
              <a:ea typeface="Arial" panose="020B0604020202020204" pitchFamily="34" charset="0"/>
            </a:endParaRPr>
          </a:p>
        </p:txBody>
      </p:sp>
      <p:sp>
        <p:nvSpPr>
          <p:cNvPr id="11" name="Text Box 11"/>
          <p:cNvSpPr txBox="1"/>
          <p:nvPr/>
        </p:nvSpPr>
        <p:spPr>
          <a:xfrm>
            <a:off x="3462338" y="6105525"/>
            <a:ext cx="671512" cy="395288"/>
          </a:xfrm>
          <a:prstGeom prst="rect">
            <a:avLst/>
          </a:prstGeom>
          <a:noFill/>
          <a:ln w="28575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Tahoma" panose="020B0604030504040204" pitchFamily="34" charset="0"/>
                <a:cs typeface="Arial" panose="020B0604020202020204" pitchFamily="34" charset="0"/>
              </a:rPr>
              <a:t>19-8</a:t>
            </a:r>
            <a:endParaRPr lang="en-US" altLang="en-US" sz="1800" dirty="0">
              <a:latin typeface="Tahoma" panose="020B0604030504040204" pitchFamily="34" charset="0"/>
              <a:ea typeface="Arial" panose="020B0604020202020204" pitchFamily="34" charset="0"/>
            </a:endParaRPr>
          </a:p>
        </p:txBody>
      </p:sp>
      <p:sp>
        <p:nvSpPr>
          <p:cNvPr id="12" name="Text Box 12"/>
          <p:cNvSpPr txBox="1"/>
          <p:nvPr/>
        </p:nvSpPr>
        <p:spPr>
          <a:xfrm>
            <a:off x="4605338" y="6105525"/>
            <a:ext cx="671512" cy="395288"/>
          </a:xfrm>
          <a:prstGeom prst="rect">
            <a:avLst/>
          </a:prstGeom>
          <a:noFill/>
          <a:ln w="28575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Tahoma" panose="020B0604030504040204" pitchFamily="34" charset="0"/>
                <a:cs typeface="Arial" panose="020B0604020202020204" pitchFamily="34" charset="0"/>
              </a:rPr>
              <a:t>23-8</a:t>
            </a:r>
            <a:endParaRPr lang="en-US" altLang="en-US" sz="1800" dirty="0">
              <a:latin typeface="Tahoma" panose="020B0604030504040204" pitchFamily="34" charset="0"/>
              <a:ea typeface="Arial" panose="020B0604020202020204" pitchFamily="34" charset="0"/>
            </a:endParaRPr>
          </a:p>
        </p:txBody>
      </p:sp>
      <p:sp>
        <p:nvSpPr>
          <p:cNvPr id="13" name="Text Box 13"/>
          <p:cNvSpPr txBox="1"/>
          <p:nvPr/>
        </p:nvSpPr>
        <p:spPr>
          <a:xfrm>
            <a:off x="5824538" y="6105525"/>
            <a:ext cx="671512" cy="395288"/>
          </a:xfrm>
          <a:prstGeom prst="rect">
            <a:avLst/>
          </a:prstGeom>
          <a:noFill/>
          <a:ln w="28575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Tahoma" panose="020B0604030504040204" pitchFamily="34" charset="0"/>
                <a:cs typeface="Arial" panose="020B0604020202020204" pitchFamily="34" charset="0"/>
              </a:rPr>
              <a:t>25-8</a:t>
            </a:r>
            <a:endParaRPr lang="en-US" altLang="en-US" sz="1800" dirty="0">
              <a:latin typeface="Tahoma" panose="020B0604030504040204" pitchFamily="34" charset="0"/>
              <a:ea typeface="Arial" panose="020B0604020202020204" pitchFamily="34" charset="0"/>
            </a:endParaRPr>
          </a:p>
        </p:txBody>
      </p:sp>
      <p:sp>
        <p:nvSpPr>
          <p:cNvPr id="14" name="Text Box 14"/>
          <p:cNvSpPr txBox="1"/>
          <p:nvPr/>
        </p:nvSpPr>
        <p:spPr>
          <a:xfrm>
            <a:off x="6967538" y="6105525"/>
            <a:ext cx="671512" cy="395288"/>
          </a:xfrm>
          <a:prstGeom prst="rect">
            <a:avLst/>
          </a:prstGeom>
          <a:noFill/>
          <a:ln w="28575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Tahoma" panose="020B0604030504040204" pitchFamily="34" charset="0"/>
                <a:cs typeface="Arial" panose="020B0604020202020204" pitchFamily="34" charset="0"/>
              </a:rPr>
              <a:t>30-8</a:t>
            </a:r>
            <a:endParaRPr lang="en-US" altLang="en-US" sz="1800" dirty="0">
              <a:latin typeface="Tahoma" panose="020B0604030504040204" pitchFamily="34" charset="0"/>
              <a:ea typeface="Arial" panose="020B0604020202020204" pitchFamily="34" charset="0"/>
            </a:endParaRPr>
          </a:p>
        </p:txBody>
      </p:sp>
      <p:sp>
        <p:nvSpPr>
          <p:cNvPr id="15" name="Text Box 15"/>
          <p:cNvSpPr txBox="1"/>
          <p:nvPr/>
        </p:nvSpPr>
        <p:spPr>
          <a:xfrm>
            <a:off x="8186738" y="6105525"/>
            <a:ext cx="546100" cy="395288"/>
          </a:xfrm>
          <a:prstGeom prst="rect">
            <a:avLst/>
          </a:prstGeom>
          <a:noFill/>
          <a:ln w="28575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Tahoma" panose="020B0604030504040204" pitchFamily="34" charset="0"/>
                <a:cs typeface="Arial" panose="020B0604020202020204" pitchFamily="34" charset="0"/>
              </a:rPr>
              <a:t>2-9</a:t>
            </a:r>
            <a:endParaRPr lang="en-US" altLang="en-US" sz="1800" dirty="0">
              <a:latin typeface="Tahoma" panose="020B0604030504040204" pitchFamily="34" charset="0"/>
              <a:ea typeface="Arial" panose="020B0604020202020204" pitchFamily="34" charset="0"/>
            </a:endParaRPr>
          </a:p>
        </p:txBody>
      </p:sp>
      <p:sp>
        <p:nvSpPr>
          <p:cNvPr id="16" name="Text Box 16"/>
          <p:cNvSpPr txBox="1"/>
          <p:nvPr/>
        </p:nvSpPr>
        <p:spPr>
          <a:xfrm>
            <a:off x="1100138" y="4875213"/>
            <a:ext cx="1000125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CM phía Bắc</a:t>
            </a:r>
            <a:endParaRPr lang="en-US" altLang="en-US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Line 17"/>
          <p:cNvSpPr/>
          <p:nvPr/>
        </p:nvSpPr>
        <p:spPr>
          <a:xfrm flipV="1">
            <a:off x="6205538" y="3209925"/>
            <a:ext cx="0" cy="2895600"/>
          </a:xfrm>
          <a:prstGeom prst="line">
            <a:avLst/>
          </a:prstGeom>
          <a:ln w="28575" cap="flat" cmpd="sng">
            <a:solidFill>
              <a:schemeClr val="tx2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8" name="Line 18"/>
          <p:cNvSpPr/>
          <p:nvPr/>
        </p:nvSpPr>
        <p:spPr>
          <a:xfrm flipV="1">
            <a:off x="7272338" y="2371725"/>
            <a:ext cx="0" cy="3733800"/>
          </a:xfrm>
          <a:prstGeom prst="line">
            <a:avLst/>
          </a:prstGeom>
          <a:ln w="28575" cap="flat" cmpd="sng">
            <a:solidFill>
              <a:schemeClr val="tx2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9" name="Line 19"/>
          <p:cNvSpPr/>
          <p:nvPr/>
        </p:nvSpPr>
        <p:spPr>
          <a:xfrm flipV="1">
            <a:off x="8415338" y="1609725"/>
            <a:ext cx="0" cy="4495800"/>
          </a:xfrm>
          <a:prstGeom prst="line">
            <a:avLst/>
          </a:prstGeom>
          <a:ln w="28575" cap="flat" cmpd="sng">
            <a:solidFill>
              <a:schemeClr val="tx2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0" name="Line 20"/>
          <p:cNvSpPr/>
          <p:nvPr/>
        </p:nvSpPr>
        <p:spPr>
          <a:xfrm flipV="1">
            <a:off x="2166938" y="1076325"/>
            <a:ext cx="7086600" cy="5029200"/>
          </a:xfrm>
          <a:prstGeom prst="line">
            <a:avLst/>
          </a:prstGeom>
          <a:ln w="28575" cap="flat" cmpd="sng">
            <a:solidFill>
              <a:schemeClr val="tx2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1" name="Line 21"/>
          <p:cNvSpPr/>
          <p:nvPr/>
        </p:nvSpPr>
        <p:spPr>
          <a:xfrm flipV="1">
            <a:off x="3843338" y="4810125"/>
            <a:ext cx="0" cy="1295400"/>
          </a:xfrm>
          <a:prstGeom prst="line">
            <a:avLst/>
          </a:prstGeom>
          <a:ln w="28575" cap="flat" cmpd="sng">
            <a:solidFill>
              <a:schemeClr val="tx2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2" name="Line 22"/>
          <p:cNvSpPr/>
          <p:nvPr/>
        </p:nvSpPr>
        <p:spPr>
          <a:xfrm flipH="1">
            <a:off x="2166938" y="4886325"/>
            <a:ext cx="1676400" cy="0"/>
          </a:xfrm>
          <a:prstGeom prst="line">
            <a:avLst/>
          </a:prstGeom>
          <a:ln w="28575" cap="flat" cmpd="sng">
            <a:solidFill>
              <a:schemeClr val="tx2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3" name="Line 23"/>
          <p:cNvSpPr/>
          <p:nvPr/>
        </p:nvSpPr>
        <p:spPr>
          <a:xfrm flipH="1" flipV="1">
            <a:off x="4910138" y="4048125"/>
            <a:ext cx="76200" cy="2057400"/>
          </a:xfrm>
          <a:prstGeom prst="line">
            <a:avLst/>
          </a:prstGeom>
          <a:ln w="28575" cap="flat" cmpd="sng">
            <a:solidFill>
              <a:schemeClr val="tx2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4" name="Line 24"/>
          <p:cNvSpPr/>
          <p:nvPr/>
        </p:nvSpPr>
        <p:spPr>
          <a:xfrm flipH="1">
            <a:off x="2166938" y="4048125"/>
            <a:ext cx="2743200" cy="0"/>
          </a:xfrm>
          <a:prstGeom prst="line">
            <a:avLst/>
          </a:prstGeom>
          <a:ln w="28575" cap="flat" cmpd="sng">
            <a:solidFill>
              <a:schemeClr val="tx2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5" name="Line 25"/>
          <p:cNvSpPr/>
          <p:nvPr/>
        </p:nvSpPr>
        <p:spPr>
          <a:xfrm>
            <a:off x="2700338" y="5648325"/>
            <a:ext cx="0" cy="457200"/>
          </a:xfrm>
          <a:prstGeom prst="line">
            <a:avLst/>
          </a:prstGeom>
          <a:ln w="28575" cap="flat" cmpd="sng">
            <a:solidFill>
              <a:schemeClr val="tx2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6" name="Line 26"/>
          <p:cNvSpPr/>
          <p:nvPr/>
        </p:nvSpPr>
        <p:spPr>
          <a:xfrm flipH="1">
            <a:off x="2166938" y="5648325"/>
            <a:ext cx="533400" cy="0"/>
          </a:xfrm>
          <a:prstGeom prst="line">
            <a:avLst/>
          </a:prstGeom>
          <a:ln w="28575" cap="flat" cmpd="sng">
            <a:solidFill>
              <a:schemeClr val="tx2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7" name="Line 27"/>
          <p:cNvSpPr/>
          <p:nvPr/>
        </p:nvSpPr>
        <p:spPr>
          <a:xfrm flipH="1">
            <a:off x="2166938" y="3209925"/>
            <a:ext cx="4038600" cy="0"/>
          </a:xfrm>
          <a:prstGeom prst="line">
            <a:avLst/>
          </a:prstGeom>
          <a:ln w="28575" cap="flat" cmpd="sng">
            <a:solidFill>
              <a:schemeClr val="tx2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8" name="Line 28"/>
          <p:cNvSpPr/>
          <p:nvPr/>
        </p:nvSpPr>
        <p:spPr>
          <a:xfrm flipH="1">
            <a:off x="2166938" y="2371725"/>
            <a:ext cx="5105400" cy="0"/>
          </a:xfrm>
          <a:prstGeom prst="line">
            <a:avLst/>
          </a:prstGeom>
          <a:ln w="28575" cap="flat" cmpd="sng">
            <a:solidFill>
              <a:schemeClr val="tx2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9" name="Line 29"/>
          <p:cNvSpPr/>
          <p:nvPr/>
        </p:nvSpPr>
        <p:spPr>
          <a:xfrm flipH="1">
            <a:off x="2160588" y="1609725"/>
            <a:ext cx="6254750" cy="23813"/>
          </a:xfrm>
          <a:prstGeom prst="line">
            <a:avLst/>
          </a:prstGeom>
          <a:ln w="28575" cap="flat" cmpd="sng">
            <a:solidFill>
              <a:schemeClr val="tx2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0" name="Line 30"/>
          <p:cNvSpPr/>
          <p:nvPr/>
        </p:nvSpPr>
        <p:spPr>
          <a:xfrm flipV="1">
            <a:off x="2166938" y="466725"/>
            <a:ext cx="0" cy="1143000"/>
          </a:xfrm>
          <a:prstGeom prst="line">
            <a:avLst/>
          </a:prstGeom>
          <a:ln w="28575" cap="flat" cmpd="sng">
            <a:solidFill>
              <a:schemeClr val="tx2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31" name="AutoShape 31"/>
          <p:cNvSpPr/>
          <p:nvPr/>
        </p:nvSpPr>
        <p:spPr>
          <a:xfrm>
            <a:off x="9248775" y="103188"/>
            <a:ext cx="1371600" cy="1914525"/>
          </a:xfrm>
          <a:prstGeom prst="wave">
            <a:avLst>
              <a:gd name="adj1" fmla="val 13005"/>
              <a:gd name="adj2" fmla="val 0"/>
            </a:avLst>
          </a:prstGeom>
          <a:solidFill>
            <a:srgbClr val="FF0000"/>
          </a:solidFill>
          <a:ln w="2857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VNDCCH </a:t>
            </a:r>
            <a:endParaRPr lang="en-US" altLang="en-US" sz="1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 đời</a:t>
            </a:r>
            <a:endParaRPr lang="en-US" altLang="en-US" sz="1800" b="1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2" name="Text Box 32"/>
          <p:cNvSpPr txBox="1"/>
          <p:nvPr/>
        </p:nvSpPr>
        <p:spPr>
          <a:xfrm>
            <a:off x="2447925" y="4514850"/>
            <a:ext cx="849313" cy="3365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HN</a:t>
            </a:r>
            <a:endParaRPr lang="en-US" altLang="en-US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3" name="Text Box 33"/>
          <p:cNvSpPr txBox="1"/>
          <p:nvPr/>
        </p:nvSpPr>
        <p:spPr>
          <a:xfrm>
            <a:off x="2520950" y="3586163"/>
            <a:ext cx="595313" cy="369887"/>
          </a:xfrm>
          <a:prstGeom prst="rect">
            <a:avLst/>
          </a:prstGeom>
          <a:noFill/>
          <a:ln w="28575">
            <a:noFill/>
          </a:ln>
        </p:spPr>
        <p:txBody>
          <a:bodyPr wrap="non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endParaRPr lang="en-US" altLang="en-US" sz="1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4" name="Text Box 34"/>
          <p:cNvSpPr txBox="1"/>
          <p:nvPr/>
        </p:nvSpPr>
        <p:spPr>
          <a:xfrm>
            <a:off x="2447925" y="2716213"/>
            <a:ext cx="973138" cy="3698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Gòn</a:t>
            </a:r>
            <a:endParaRPr lang="en-US" altLang="en-US" sz="1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5" name="Text Box 36"/>
          <p:cNvSpPr txBox="1"/>
          <p:nvPr/>
        </p:nvSpPr>
        <p:spPr>
          <a:xfrm>
            <a:off x="2232025" y="1057275"/>
            <a:ext cx="5257800" cy="396875"/>
          </a:xfrm>
          <a:prstGeom prst="rect">
            <a:avLst/>
          </a:prstGeom>
          <a:noFill/>
          <a:ln w="2857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ủ tịch Hồ Chí Minh đọc Tuyên ngôn độc lập</a:t>
            </a:r>
            <a:endParaRPr lang="en-US" altLang="en-US" sz="1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6" name="Picture 37" descr="BD14579_"/>
          <p:cNvPicPr preferRelativeResize="0"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29338" y="3221038"/>
            <a:ext cx="142875" cy="144462"/>
          </a:xfrm>
          <a:prstGeom prst="rect">
            <a:avLst/>
          </a:prstGeom>
          <a:noFill/>
          <a:ln w="28575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37" name="Picture 38" descr="BD14579_"/>
          <p:cNvPicPr preferRelativeResize="0"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24138" y="5572125"/>
            <a:ext cx="142875" cy="142875"/>
          </a:xfrm>
          <a:prstGeom prst="rect">
            <a:avLst/>
          </a:prstGeom>
          <a:noFill/>
          <a:ln w="28575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38" name="Picture 39" descr="BD14579_"/>
          <p:cNvPicPr preferRelativeResize="0"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33938" y="4048125"/>
            <a:ext cx="142875" cy="142875"/>
          </a:xfrm>
          <a:prstGeom prst="rect">
            <a:avLst/>
          </a:prstGeom>
          <a:noFill/>
          <a:ln w="28575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39" name="Line 40"/>
          <p:cNvSpPr/>
          <p:nvPr/>
        </p:nvSpPr>
        <p:spPr>
          <a:xfrm flipV="1">
            <a:off x="2166938" y="1076325"/>
            <a:ext cx="7086600" cy="5029200"/>
          </a:xfrm>
          <a:prstGeom prst="line">
            <a:avLst/>
          </a:prstGeom>
          <a:ln w="28575" cap="flat" cmpd="sng">
            <a:solidFill>
              <a:schemeClr val="tx2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53288" name="Text Box 41"/>
          <p:cNvSpPr txBox="1"/>
          <p:nvPr/>
        </p:nvSpPr>
        <p:spPr>
          <a:xfrm>
            <a:off x="2376488" y="1993900"/>
            <a:ext cx="3744912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Bảo Đại thoái vị</a:t>
            </a:r>
            <a:endParaRPr lang="en-US" altLang="en-US" sz="1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bldLvl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/>
      <p:bldP spid="31" grpId="0" animBg="1"/>
      <p:bldP spid="32" grpId="0"/>
      <p:bldP spid="33" grpId="0"/>
      <p:bldP spid="34" grpId="0"/>
      <p:bldP spid="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TextBox 6"/>
          <p:cNvSpPr txBox="1"/>
          <p:nvPr/>
        </p:nvSpPr>
        <p:spPr>
          <a:xfrm>
            <a:off x="1263650" y="963613"/>
            <a:ext cx="817245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</a:t>
            </a:r>
            <a:r>
              <a:rPr lang="en-US" altLang="en-US" sz="2400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cảnh quốc tế cuối thế kỷ XIX đầu thế kỷ XX</a:t>
            </a:r>
            <a:endParaRPr lang="en-US" altLang="en-US" sz="2400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1"/>
          </p:nvPr>
        </p:nvGraphicFramePr>
        <p:xfrm>
          <a:off x="773723" y="1258112"/>
          <a:ext cx="11043139" cy="5150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374650" y="2097088"/>
            <a:ext cx="1423988" cy="4233863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buNone/>
            </a:pPr>
            <a:r>
              <a:rPr sz="3200" b="1" dirty="0">
                <a:solidFill>
                  <a:srgbClr val="00206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Bối cảnh lịch sử</a:t>
            </a:r>
            <a:endParaRPr sz="3200" b="1" dirty="0">
              <a:solidFill>
                <a:srgbClr val="00206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charRg st="0" end="4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6563" y="2073275"/>
            <a:ext cx="11071225" cy="1081088"/>
          </a:xfrm>
          <a:solidFill>
            <a:srgbClr val="FFFF00">
              <a:alpha val="100000"/>
            </a:srgbClr>
          </a:solidFill>
        </p:spPr>
        <p:txBody>
          <a:bodyPr vert="horz" wrap="square" lIns="91440" tIns="45720" rIns="91440" bIns="45720" anchor="b" anchorCtr="0"/>
          <a:p>
            <a:pPr algn="just" eaLnBrk="1" hangingPunct="1">
              <a:buClrTx/>
              <a:buSzTx/>
              <a:buFontTx/>
            </a:pPr>
            <a:r>
              <a:rPr lang="en-US" altLang="en-US" sz="32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4. Tính chất, ý nghĩa v</a:t>
            </a:r>
            <a:r>
              <a:rPr lang="en-US" altLang="en-US" sz="3200" b="1" kern="1200" dirty="0"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à</a:t>
            </a:r>
            <a:r>
              <a:rPr lang="en-US" altLang="en-US" sz="32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b</a:t>
            </a:r>
            <a:r>
              <a:rPr lang="en-US" altLang="en-US" sz="3200" b="1" kern="1200" dirty="0"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à</a:t>
            </a:r>
            <a:r>
              <a:rPr lang="en-US" altLang="en-US" sz="3200" b="1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 học kinh nghiệm của Cách mạng Tháng 8 năm 1945</a:t>
            </a:r>
            <a:endParaRPr lang="en-US" altLang="en-US" sz="3200" b="1" kern="1200" dirty="0">
              <a:latin typeface="Times New Roman" panose="02020603050405020304" pitchFamily="18" charset="0"/>
              <a:ea typeface="Times New Roman" panose="02020603050405020304" pitchFamily="18" charset="0"/>
              <a:cs typeface="+mj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300413"/>
            <a:ext cx="10725150" cy="3294062"/>
          </a:xfrm>
          <a:solidFill>
            <a:srgbClr val="00B0F0">
              <a:alpha val="100000"/>
            </a:srgbClr>
          </a:solidFill>
        </p:spPr>
        <p:txBody>
          <a:bodyPr vert="horz" wrap="square" lIns="91440" tIns="45720" rIns="91440" bIns="45720" anchor="t" anchorCtr="0"/>
          <a:p>
            <a:pPr algn="just" eaLnBrk="1" hangingPunct="1">
              <a:buClrTx/>
              <a:buSzTx/>
            </a:pPr>
            <a:r>
              <a:rPr lang="en-US" altLang="en-US" sz="2800" b="1" i="1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Tính chất</a:t>
            </a:r>
            <a:endParaRPr lang="en-US" altLang="en-US" sz="2800" b="1" i="1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just" eaLnBrk="1" hangingPunct="1">
              <a:buClrTx/>
              <a:buSzTx/>
            </a:pPr>
            <a:r>
              <a:rPr lang="en-US" altLang="en-US" sz="28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Cách mạng Tháng Tám năm 1945 l</a:t>
            </a:r>
            <a:r>
              <a:rPr lang="en-US" altLang="en-US" sz="2800" kern="1200" dirty="0"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à</a:t>
            </a:r>
            <a:r>
              <a:rPr lang="en-US" altLang="en-US" sz="28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một cuộc c</a:t>
            </a:r>
            <a:r>
              <a:rPr lang="en-US" altLang="en-US" sz="2800" b="1" i="1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ách mạng giải phóng dân tộc</a:t>
            </a:r>
            <a:r>
              <a:rPr lang="en-US" altLang="en-US" sz="28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điển hình, thể hiện:</a:t>
            </a:r>
            <a:endParaRPr lang="en-US" altLang="en-US" sz="28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just" eaLnBrk="1" hangingPunct="1">
              <a:buClrTx/>
              <a:buSzTx/>
            </a:pPr>
            <a:r>
              <a:rPr lang="en-US" altLang="en-US" sz="28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-Tập trung ho</a:t>
            </a:r>
            <a:r>
              <a:rPr lang="en-US" altLang="en-US" sz="2800" kern="1200" dirty="0"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à</a:t>
            </a:r>
            <a:r>
              <a:rPr lang="en-US" altLang="en-US" sz="28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 th</a:t>
            </a:r>
            <a:r>
              <a:rPr lang="en-US" altLang="en-US" sz="2800" kern="1200" dirty="0"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à</a:t>
            </a:r>
            <a:r>
              <a:rPr lang="en-US" altLang="en-US" sz="28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 nhiệm vụ hang đầu của cách mạng l</a:t>
            </a:r>
            <a:r>
              <a:rPr lang="en-US" altLang="en-US" sz="2800" kern="1200" dirty="0"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à</a:t>
            </a:r>
            <a:r>
              <a:rPr lang="en-US" altLang="en-US" sz="28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giải phóng dân tộc</a:t>
            </a:r>
            <a:endParaRPr lang="en-US" altLang="en-US" sz="28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just" eaLnBrk="1" hangingPunct="1">
              <a:buClrTx/>
              <a:buSzTx/>
            </a:pPr>
            <a:r>
              <a:rPr lang="en-US" altLang="en-US" sz="28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-Lực lượng cách mạng bao gồm to</a:t>
            </a:r>
            <a:r>
              <a:rPr lang="en-US" altLang="en-US" sz="2800" kern="1200" dirty="0"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à</a:t>
            </a:r>
            <a:r>
              <a:rPr lang="en-US" altLang="en-US" sz="28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 dân tộc</a:t>
            </a:r>
            <a:endParaRPr lang="en-US" altLang="en-US" sz="28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just" eaLnBrk="1" hangingPunct="1">
              <a:buClrTx/>
              <a:buSzTx/>
            </a:pPr>
            <a:r>
              <a:rPr lang="en-US" altLang="en-US" sz="28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-Th</a:t>
            </a:r>
            <a:r>
              <a:rPr lang="en-US" altLang="en-US" sz="2800" kern="1200" dirty="0"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à</a:t>
            </a:r>
            <a:r>
              <a:rPr lang="en-US" altLang="en-US" sz="28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 lập chính quyền nh</a:t>
            </a:r>
            <a:r>
              <a:rPr lang="en-US" altLang="en-US" sz="2800" kern="1200" dirty="0"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à</a:t>
            </a:r>
            <a:r>
              <a:rPr lang="en-US" altLang="en-US" sz="28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nước “của chung to</a:t>
            </a:r>
            <a:r>
              <a:rPr lang="en-US" altLang="en-US" sz="2800" kern="1200" dirty="0"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à</a:t>
            </a:r>
            <a:r>
              <a:rPr lang="en-US" altLang="en-US" sz="28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 dân tộc”</a:t>
            </a:r>
            <a:endParaRPr lang="en-US" altLang="en-US" sz="2800" kern="1200" dirty="0"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14368" y="11277"/>
            <a:ext cx="9323413" cy="1398475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 ĐẠI HỌC </a:t>
            </a:r>
            <a:r>
              <a:rPr lang="vi-VN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THƯƠNG</a:t>
            </a:r>
            <a:r>
              <a:rPr lang="en-US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TP.H</a:t>
            </a:r>
            <a:r>
              <a:rPr lang="vi-VN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Ồ CHÍ MINH</a:t>
            </a: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2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KHOA LÝ LUẬN CHÍNH TRỊ </a:t>
            </a:r>
            <a:endParaRPr sz="28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4279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7388" y="136525"/>
            <a:ext cx="1301750" cy="1066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5" end="10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06" end="18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82" end="2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224" end="28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063" y="2903538"/>
            <a:ext cx="10763250" cy="3881438"/>
          </a:xfrm>
        </p:spPr>
        <p:txBody>
          <a:bodyPr vert="horz" wrap="square" lIns="91440" tIns="45720" rIns="91440" bIns="45720" numCol="1" rtlCol="0" anchor="t" anchorCtr="0" compatLnSpc="1"/>
          <a:p>
            <a:pPr marL="0" indent="0" algn="just" eaLnBrk="1" hangingPunct="1">
              <a:buFont typeface="Wingdings 3" panose="05040102010807070707" pitchFamily="18" charset="2"/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vi-VN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Cách mạng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háng Tám năm còn có </a:t>
            </a:r>
            <a:r>
              <a:rPr lang="vi-VN" altLang="x-none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tính chất dân chủ</a:t>
            </a:r>
            <a:r>
              <a:rPr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Thể hiện: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Font typeface="Arial" panose="020B0604020202020204" pitchFamily="34" charset="0"/>
              <a:buChar char="•"/>
            </a:pPr>
            <a:r>
              <a:rPr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l</a:t>
            </a:r>
            <a:r>
              <a:rPr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cách mạng giải phóng dân tộc Việt Nam l</a:t>
            </a:r>
            <a:r>
              <a:rPr lang="vi-VN" altLang="x-none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một bộ phận của phe dân chủ chống phát xít.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Font typeface="Arial" panose="020B0604020202020204" pitchFamily="34" charset="0"/>
              <a:buChar char="•"/>
            </a:pPr>
            <a:r>
              <a:rPr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vi-VN" altLang="x-non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cách mạng đã giải quyết một số quyền lợi cho nông dân, lực lượng đông đảo nhất trong dân tộc</a:t>
            </a:r>
            <a:r>
              <a:rPr lang="vi-VN" altLang="x-non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Font typeface="Arial" panose="020B0604020202020204" pitchFamily="34" charset="0"/>
              <a:buChar char="•"/>
            </a:pPr>
            <a:r>
              <a:rPr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 l</a:t>
            </a:r>
            <a:r>
              <a:rPr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cuộc cách mạng đã xây dựng chính quyền nh</a:t>
            </a:r>
            <a:r>
              <a:rPr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nước dân chủ nhân dân đầu tiên ở Việt Nam, xóa bỏ chế độ quân chủ phong kiến. Các tầng lớp nhân dân được hưởng quyền tự do, dân chủ.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Arial" panose="020B0604020202020204" pitchFamily="34" charset="0"/>
              <a:buChar char="•"/>
            </a:pPr>
            <a:endParaRPr dirty="0"/>
          </a:p>
        </p:txBody>
      </p:sp>
      <p:sp>
        <p:nvSpPr>
          <p:cNvPr id="2" name="Rectangle 1"/>
          <p:cNvSpPr/>
          <p:nvPr/>
        </p:nvSpPr>
        <p:spPr>
          <a:xfrm>
            <a:off x="2514368" y="11277"/>
            <a:ext cx="9323413" cy="1398475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 ĐẠI HỌC </a:t>
            </a:r>
            <a:r>
              <a:rPr lang="vi-VN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THƯƠNG</a:t>
            </a:r>
            <a:r>
              <a:rPr lang="en-US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TP.H</a:t>
            </a:r>
            <a:r>
              <a:rPr lang="vi-VN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Ồ CHÍ MINH</a:t>
            </a: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2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KHOA LÝ LUẬN CHÍNH TRỊ </a:t>
            </a:r>
            <a:endParaRPr sz="28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530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7388" y="136525"/>
            <a:ext cx="1301750" cy="1066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6322" name="Rectangle 3"/>
          <p:cNvSpPr>
            <a:spLocks noGrp="1"/>
          </p:cNvSpPr>
          <p:nvPr>
            <p:ph idx="1"/>
          </p:nvPr>
        </p:nvSpPr>
        <p:spPr>
          <a:xfrm>
            <a:off x="1524000" y="1868488"/>
            <a:ext cx="9296400" cy="4989512"/>
          </a:xfrm>
        </p:spPr>
        <p:txBody>
          <a:bodyPr vert="horz" wrap="square" lIns="91440" tIns="45720" rIns="91440" bIns="45720" anchor="t" anchorCtr="0"/>
          <a:p>
            <a:pPr eaLnBrk="1" hangingPunct="1">
              <a:buFontTx/>
              <a:buNone/>
            </a:pP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Ý nghĩa</a:t>
            </a:r>
            <a:endParaRPr lang="en-US" alt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latin typeface=".VnTime" pitchFamily="34" charset="0"/>
              </a:rPr>
              <a:t>	</a:t>
            </a:r>
            <a:endParaRPr lang="en-US" altLang="en-US" sz="2400" dirty="0">
              <a:latin typeface=".VnTime" pitchFamily="34" charset="0"/>
              <a:sym typeface="Wingdings" panose="05000000000000000000" pitchFamily="2" charset="2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2400" dirty="0">
              <a:latin typeface=".VnTime" pitchFamily="34" charset="0"/>
            </a:endParaRPr>
          </a:p>
        </p:txBody>
      </p:sp>
      <p:grpSp>
        <p:nvGrpSpPr>
          <p:cNvPr id="2" name="Group 19"/>
          <p:cNvGrpSpPr/>
          <p:nvPr/>
        </p:nvGrpSpPr>
        <p:grpSpPr>
          <a:xfrm>
            <a:off x="1558925" y="2544763"/>
            <a:ext cx="9791700" cy="4113212"/>
            <a:chOff x="0" y="1152"/>
            <a:chExt cx="5760" cy="3168"/>
          </a:xfrm>
        </p:grpSpPr>
        <p:sp>
          <p:nvSpPr>
            <p:cNvPr id="75781" name="Rectangle 4"/>
            <p:cNvSpPr>
              <a:spLocks noChangeArrowheads="1"/>
            </p:cNvSpPr>
            <p:nvPr/>
          </p:nvSpPr>
          <p:spPr bwMode="auto">
            <a:xfrm>
              <a:off x="288" y="1152"/>
              <a:ext cx="2112" cy="105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Đối với dân tộc</a:t>
              </a:r>
              <a:endParaRPr lang="en-US" altLang="en-US" b="1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8678" name="Rectangle 5"/>
            <p:cNvSpPr>
              <a:spLocks noChangeArrowheads="1"/>
            </p:cNvSpPr>
            <p:nvPr/>
          </p:nvSpPr>
          <p:spPr bwMode="auto">
            <a:xfrm>
              <a:off x="2928" y="1152"/>
              <a:ext cx="2112" cy="105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lvl1pPr marL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45720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lvl="2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lvl="3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lvl="4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</a:lstStyle>
            <a:p>
              <a:pPr lvl="0" algn="ctr" eaLnBrk="1" hangingPunct="1">
                <a:buNone/>
              </a:pPr>
              <a:r>
                <a:rPr sz="24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Đối với thế giới</a:t>
              </a:r>
              <a:endParaRPr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5783" name="AutoShape 6"/>
            <p:cNvSpPr>
              <a:spLocks noChangeArrowheads="1"/>
            </p:cNvSpPr>
            <p:nvPr/>
          </p:nvSpPr>
          <p:spPr bwMode="auto">
            <a:xfrm>
              <a:off x="0" y="2880"/>
              <a:ext cx="960" cy="1440"/>
            </a:xfrm>
            <a:prstGeom prst="flowChartPreparati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Đập tan </a:t>
              </a:r>
              <a:endPara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xiềng xích </a:t>
              </a:r>
              <a:endPara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nô lệ của </a:t>
              </a:r>
              <a:endPara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CNĐQ – PX</a:t>
              </a:r>
              <a:endPara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2000" dirty="0">
                <a:latin typeface=".VnTime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75784" name="AutoShape 7"/>
            <p:cNvSpPr>
              <a:spLocks noChangeArrowheads="1"/>
            </p:cNvSpPr>
            <p:nvPr/>
          </p:nvSpPr>
          <p:spPr bwMode="auto">
            <a:xfrm>
              <a:off x="816" y="2880"/>
              <a:ext cx="960" cy="1440"/>
            </a:xfrm>
            <a:prstGeom prst="flowChartPreparati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Lập nên </a:t>
              </a:r>
              <a:endPara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</a:t>
              </a:r>
              <a:r>
                <a:rPr lang="en-US" altLang="en-US" sz="20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nước</a:t>
              </a:r>
              <a:endPara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do ND</a:t>
              </a:r>
              <a:endPara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lao động</a:t>
              </a:r>
              <a:endPara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altLang="en-US" sz="20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 chủ: </a:t>
              </a:r>
              <a:endPara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nước </a:t>
              </a:r>
              <a:endPara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VNDCCH</a:t>
              </a:r>
              <a:endPara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2000" dirty="0">
                <a:latin typeface=".VnTime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75785" name="AutoShape 8"/>
            <p:cNvSpPr>
              <a:spLocks noChangeArrowheads="1"/>
            </p:cNvSpPr>
            <p:nvPr/>
          </p:nvSpPr>
          <p:spPr bwMode="auto">
            <a:xfrm>
              <a:off x="1632" y="2880"/>
              <a:ext cx="1248" cy="1440"/>
            </a:xfrm>
            <a:prstGeom prst="flowChartPreparati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altLang="en-US" sz="20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bước phát</a:t>
              </a:r>
              <a:endPara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triển nhảy vọt</a:t>
              </a:r>
              <a:endPara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mở ra kỷ </a:t>
              </a:r>
              <a:endPara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nguyên mới: </a:t>
              </a:r>
              <a:endPara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ĐLDT gắn với</a:t>
              </a:r>
              <a:endPara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CNXH</a:t>
              </a:r>
              <a:endParaRPr lang="en-US" altLang="en-US" sz="2000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8682" name="AutoShape 9"/>
            <p:cNvSpPr>
              <a:spLocks noChangeArrowheads="1"/>
            </p:cNvSpPr>
            <p:nvPr/>
          </p:nvSpPr>
          <p:spPr bwMode="auto">
            <a:xfrm>
              <a:off x="2880" y="2976"/>
              <a:ext cx="1008" cy="1344"/>
            </a:xfrm>
            <a:prstGeom prst="flowChartPreparati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lvl1pPr marL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45720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lvl="2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lvl="3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lvl="4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</a:lstStyle>
            <a:p>
              <a:pPr lvl="0" algn="ctr" eaLnBrk="1" hangingPunct="1">
                <a:buNone/>
              </a:pPr>
              <a:r>
                <a:rPr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Mở đầu </a:t>
              </a:r>
              <a:endParaRPr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 eaLnBrk="1" hangingPunct="1">
                <a:buNone/>
              </a:pPr>
              <a:r>
                <a:rPr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sự sụp đổ </a:t>
              </a:r>
              <a:endParaRPr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 eaLnBrk="1" hangingPunct="1">
                <a:buNone/>
              </a:pPr>
              <a:r>
                <a:rPr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 </a:t>
              </a:r>
              <a:endParaRPr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 eaLnBrk="1" hangingPunct="1">
                <a:buNone/>
              </a:pPr>
              <a:r>
                <a:rPr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CNTD </a:t>
              </a:r>
              <a:endParaRPr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 eaLnBrk="1" hangingPunct="1">
                <a:buNone/>
              </a:pPr>
              <a:r>
                <a:rPr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kiểu cũ</a:t>
              </a:r>
              <a:endParaRPr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8683" name="AutoShape 10"/>
            <p:cNvSpPr>
              <a:spLocks noChangeArrowheads="1"/>
            </p:cNvSpPr>
            <p:nvPr/>
          </p:nvSpPr>
          <p:spPr bwMode="auto">
            <a:xfrm>
              <a:off x="3744" y="2976"/>
              <a:ext cx="1104" cy="1344"/>
            </a:xfrm>
            <a:prstGeom prst="flowChartPreparati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lvl1pPr marL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45720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lvl="2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lvl="3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lvl="4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</a:lstStyle>
            <a:p>
              <a:pPr lvl="0" algn="ctr" eaLnBrk="1" hangingPunct="1">
                <a:buNone/>
              </a:pPr>
              <a:r>
                <a:rPr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Góp phần l</a:t>
              </a:r>
              <a:r>
                <a:rPr sz="20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 </a:t>
              </a:r>
              <a:endParaRPr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 eaLnBrk="1" hangingPunct="1">
                <a:buNone/>
              </a:pPr>
              <a:r>
                <a:rPr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phong phú</a:t>
              </a:r>
              <a:endParaRPr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 eaLnBrk="1" hangingPunct="1">
                <a:buNone/>
              </a:pPr>
              <a:r>
                <a:rPr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lý luận</a:t>
              </a:r>
              <a:endParaRPr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 eaLnBrk="1" hangingPunct="1">
                <a:buNone/>
              </a:pPr>
              <a:r>
                <a:rPr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CNML </a:t>
              </a:r>
              <a:endParaRPr sz="2000" dirty="0">
                <a:solidFill>
                  <a:srgbClr val="000000"/>
                </a:solidFill>
                <a:latin typeface=".VnTime" pitchFamily="34" charset="0"/>
              </a:endParaRPr>
            </a:p>
          </p:txBody>
        </p:sp>
        <p:sp>
          <p:nvSpPr>
            <p:cNvPr id="28684" name="AutoShape 11"/>
            <p:cNvSpPr>
              <a:spLocks noChangeArrowheads="1"/>
            </p:cNvSpPr>
            <p:nvPr/>
          </p:nvSpPr>
          <p:spPr bwMode="auto">
            <a:xfrm>
              <a:off x="4800" y="2976"/>
              <a:ext cx="960" cy="1344"/>
            </a:xfrm>
            <a:prstGeom prst="flowChartPreparati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lvl1pPr marL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45720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lvl="2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lvl="3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lvl="4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</a:lstStyle>
            <a:p>
              <a:pPr lvl="0" algn="ctr" eaLnBrk="1" hangingPunct="1">
                <a:buNone/>
              </a:pPr>
              <a:r>
                <a:rPr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Cổ vũ phong </a:t>
              </a:r>
              <a:endParaRPr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 eaLnBrk="1" hangingPunct="1">
                <a:buNone/>
              </a:pPr>
              <a:r>
                <a:rPr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</a:t>
              </a:r>
              <a:r>
                <a:rPr sz="20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 GPDT</a:t>
              </a:r>
              <a:endParaRPr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 eaLnBrk="1" hangingPunct="1">
                <a:buNone/>
              </a:pPr>
              <a:r>
                <a:rPr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trên TG</a:t>
              </a:r>
              <a:endParaRPr sz="2000" dirty="0">
                <a:solidFill>
                  <a:srgbClr val="000000"/>
                </a:solidFill>
                <a:latin typeface=".VnTime" pitchFamily="34" charset="0"/>
              </a:endParaRPr>
            </a:p>
          </p:txBody>
        </p:sp>
        <p:sp>
          <p:nvSpPr>
            <p:cNvPr id="75789" name="AutoShape 12"/>
            <p:cNvSpPr>
              <a:spLocks noChangeArrowheads="1"/>
            </p:cNvSpPr>
            <p:nvPr/>
          </p:nvSpPr>
          <p:spPr bwMode="auto">
            <a:xfrm>
              <a:off x="2400" y="1633"/>
              <a:ext cx="528" cy="95"/>
            </a:xfrm>
            <a:prstGeom prst="leftRightArrow">
              <a:avLst>
                <a:gd name="adj1" fmla="val 50000"/>
                <a:gd name="adj2" fmla="val 110000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5790" name="Line 13"/>
            <p:cNvSpPr>
              <a:spLocks noChangeShapeType="1"/>
            </p:cNvSpPr>
            <p:nvPr/>
          </p:nvSpPr>
          <p:spPr bwMode="auto">
            <a:xfrm>
              <a:off x="1296" y="2208"/>
              <a:ext cx="0" cy="670"/>
            </a:xfrm>
            <a:prstGeom prst="line">
              <a:avLst/>
            </a:prstGeom>
            <a:ln>
              <a:tailEnd type="triangl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5791" name="Line 14"/>
            <p:cNvSpPr>
              <a:spLocks noChangeShapeType="1"/>
            </p:cNvSpPr>
            <p:nvPr/>
          </p:nvSpPr>
          <p:spPr bwMode="auto">
            <a:xfrm flipH="1">
              <a:off x="480" y="2208"/>
              <a:ext cx="816" cy="670"/>
            </a:xfrm>
            <a:prstGeom prst="line">
              <a:avLst/>
            </a:prstGeom>
            <a:ln>
              <a:tailEnd type="triangl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5792" name="Line 15"/>
            <p:cNvSpPr>
              <a:spLocks noChangeShapeType="1"/>
            </p:cNvSpPr>
            <p:nvPr/>
          </p:nvSpPr>
          <p:spPr bwMode="auto">
            <a:xfrm>
              <a:off x="1296" y="2208"/>
              <a:ext cx="671" cy="670"/>
            </a:xfrm>
            <a:prstGeom prst="line">
              <a:avLst/>
            </a:prstGeom>
            <a:ln>
              <a:tailEnd type="triangl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5793" name="Line 16"/>
            <p:cNvSpPr>
              <a:spLocks noChangeShapeType="1"/>
            </p:cNvSpPr>
            <p:nvPr/>
          </p:nvSpPr>
          <p:spPr bwMode="auto">
            <a:xfrm flipH="1">
              <a:off x="3264" y="2208"/>
              <a:ext cx="769" cy="768"/>
            </a:xfrm>
            <a:prstGeom prst="line">
              <a:avLst/>
            </a:prstGeom>
            <a:ln>
              <a:tailEnd type="triangl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5794" name="Line 17"/>
            <p:cNvSpPr>
              <a:spLocks noChangeShapeType="1"/>
            </p:cNvSpPr>
            <p:nvPr/>
          </p:nvSpPr>
          <p:spPr bwMode="auto">
            <a:xfrm>
              <a:off x="4032" y="2208"/>
              <a:ext cx="333" cy="768"/>
            </a:xfrm>
            <a:prstGeom prst="line">
              <a:avLst/>
            </a:prstGeom>
            <a:ln>
              <a:tailEnd type="triangl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5795" name="Line 18"/>
            <p:cNvSpPr>
              <a:spLocks noChangeShapeType="1"/>
            </p:cNvSpPr>
            <p:nvPr/>
          </p:nvSpPr>
          <p:spPr bwMode="auto">
            <a:xfrm>
              <a:off x="4032" y="2208"/>
              <a:ext cx="1248" cy="768"/>
            </a:xfrm>
            <a:prstGeom prst="line">
              <a:avLst/>
            </a:prstGeom>
            <a:ln>
              <a:tailEnd type="triangl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2514368" y="11277"/>
            <a:ext cx="9323413" cy="1398475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 ĐẠI HỌC </a:t>
            </a:r>
            <a:r>
              <a:rPr lang="vi-VN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THƯƠNG</a:t>
            </a:r>
            <a:r>
              <a:rPr lang="en-US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TP.H</a:t>
            </a:r>
            <a:r>
              <a:rPr lang="vi-VN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Ồ CHÍ MINH</a:t>
            </a: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2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KHOA LÝ LUẬN CHÍNH TRỊ </a:t>
            </a:r>
            <a:endParaRPr sz="28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6327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7388" y="136525"/>
            <a:ext cx="1301750" cy="1066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ight Arrow 1"/>
          <p:cNvSpPr/>
          <p:nvPr/>
        </p:nvSpPr>
        <p:spPr>
          <a:xfrm>
            <a:off x="985838" y="519113"/>
            <a:ext cx="10525125" cy="5473700"/>
          </a:xfrm>
          <a:prstGeom prst="rightArrow">
            <a:avLst>
              <a:gd name="adj1" fmla="val 82442"/>
              <a:gd name="adj2" fmla="val 5000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585913" y="1173163"/>
            <a:ext cx="9291638" cy="133667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buNone/>
            </a:pPr>
            <a:r>
              <a:rPr lang="vi-VN" altLang="x-none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 nhất, về chỉ đạo chiến lược</a:t>
            </a:r>
            <a:r>
              <a:rPr lang="vi-VN" altLang="x-none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phải giương cao ngọn cờ giải phóng dân tộc, giải quyết đúng đắn mối quan hệ giữa hai nhiệm vụ độc lập dân tộc v</a:t>
            </a:r>
            <a:r>
              <a:rPr lang="vi-VN" altLang="x-none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x-none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cách mạng ruộng đất.</a:t>
            </a:r>
            <a:endParaRPr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476375" y="2557463"/>
            <a:ext cx="9401175" cy="1397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vi-VN" altLang="x-none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 hai, về xây dựng lực lượng</a:t>
            </a:r>
            <a:r>
              <a:rPr lang="vi-VN" altLang="x-none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Trên cơ sở khối liên minh công nông, cần khơi dậy tinh thần dân tộc trong mọi tầng lớp nhân dân, tập hợp mọi lực lượng yêu nước </a:t>
            </a:r>
            <a:endParaRPr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517650" y="4062413"/>
            <a:ext cx="9359900" cy="13192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vi-VN" altLang="x-none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 ba, về phương pháp cách mạng</a:t>
            </a:r>
            <a:r>
              <a:rPr lang="vi-VN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Nắm vững quan điểm bạo lực cách mạng của quần chúng, ra sức xây dựng lực lượng chính trị v</a:t>
            </a:r>
            <a:r>
              <a:rPr lang="vi-VN" altLang="x-none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lực lượng vũ trang, kết hợp đấu tranh chính trị với đấu tranh vũ trang</a:t>
            </a:r>
            <a:endParaRPr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95650" y="0"/>
            <a:ext cx="4438650" cy="100965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sz="2600" b="1" dirty="0">
                <a:solidFill>
                  <a:srgbClr val="1817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sz="2600" b="1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600" b="1" dirty="0">
                <a:solidFill>
                  <a:srgbClr val="18171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học kinh nghiệm</a:t>
            </a:r>
            <a:endParaRPr sz="2600" b="1" dirty="0">
              <a:solidFill>
                <a:srgbClr val="181717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585913" y="5561013"/>
            <a:ext cx="9291638" cy="131921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vi-VN" altLang="x-none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 tư, về xây dựng Đảng</a:t>
            </a:r>
            <a:r>
              <a:rPr lang="vi-VN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Phải xây dựng một Đảng cách mạng tiên phong của giai cấp công nhân, nhân dân lao động v</a:t>
            </a:r>
            <a:r>
              <a:rPr lang="vi-VN" altLang="x-none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  <a:r>
              <a:rPr lang="vi-VN" altLang="x-none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dân tộc Việt Nam</a:t>
            </a:r>
            <a:endParaRPr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Rounded Rectangle 5"/>
          <p:cNvSpPr/>
          <p:nvPr/>
        </p:nvSpPr>
        <p:spPr>
          <a:xfrm>
            <a:off x="99391" y="257908"/>
            <a:ext cx="1210483" cy="4290280"/>
          </a:xfrm>
          <a:prstGeom prst="round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buNone/>
            </a:pPr>
            <a:r>
              <a:rPr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i="1" dirty="0">
                <a:solidFill>
                  <a:srgbClr val="70AD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 hình Việt Nam</a:t>
            </a:r>
            <a:endParaRPr sz="2800" b="1" i="1" dirty="0">
              <a:solidFill>
                <a:srgbClr val="70AD47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335338" y="5392738"/>
            <a:ext cx="6553200" cy="78581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398463" y="1301750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9" descr="bandaosontra_tt1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530625" y="1174206"/>
            <a:ext cx="3439111" cy="29624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Rounded Rectangle 11"/>
          <p:cNvSpPr/>
          <p:nvPr/>
        </p:nvSpPr>
        <p:spPr>
          <a:xfrm>
            <a:off x="1033463" y="4154488"/>
            <a:ext cx="4125913" cy="609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Pháp tấn công Đ</a:t>
            </a:r>
            <a:r>
              <a:rPr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Nẵng (31/8/1858)</a:t>
            </a:r>
            <a:endParaRPr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2" name="Picture 5" descr="hiepuoc_Patono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13388" y="2028825"/>
            <a:ext cx="1752600" cy="2616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Freeform 8"/>
          <p:cNvSpPr/>
          <p:nvPr/>
        </p:nvSpPr>
        <p:spPr bwMode="gray">
          <a:xfrm rot="14970052">
            <a:off x="7038340" y="2468245"/>
            <a:ext cx="3395980" cy="139890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rgbClr val="0070C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Rectangle 8"/>
          <p:cNvSpPr txBox="1"/>
          <p:nvPr/>
        </p:nvSpPr>
        <p:spPr>
          <a:xfrm>
            <a:off x="4805363" y="4764088"/>
            <a:ext cx="3200400" cy="762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algn="ctr" eaLnBrk="1" hangingPunct="1">
              <a:lnSpc>
                <a:spcPct val="100000"/>
              </a:lnSpc>
              <a:spcBef>
                <a:spcPct val="20000"/>
              </a:spcBef>
              <a:buClr>
                <a:schemeClr val="hlink"/>
              </a:buClr>
              <a:buFontTx/>
              <a:buNone/>
            </a:pPr>
            <a:r>
              <a:rPr lang="en-US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en-US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Nguyễn ký với Pháp điều ước Patonot 1884</a:t>
            </a:r>
            <a:endParaRPr lang="en-US" altLang="en-US" sz="18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5" name="Rectangle 8"/>
          <p:cNvSpPr txBox="1"/>
          <p:nvPr/>
        </p:nvSpPr>
        <p:spPr>
          <a:xfrm>
            <a:off x="7881938" y="5797550"/>
            <a:ext cx="3200400" cy="762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algn="ctr" eaLnBrk="1" hangingPunct="1">
              <a:lnSpc>
                <a:spcPct val="100000"/>
              </a:lnSpc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Việt Nam trở th</a:t>
            </a:r>
            <a:r>
              <a:rPr lang="en-US" altLang="en-US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 thuộc địa của Pháp</a:t>
            </a:r>
            <a:endParaRPr lang="en-US" altLang="en-US" sz="18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11388" y="-204626"/>
            <a:ext cx="9323413" cy="1398475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 ĐẠI HỌC </a:t>
            </a:r>
            <a:r>
              <a:rPr lang="vi-VN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THƯƠNG</a:t>
            </a:r>
            <a:r>
              <a:rPr lang="en-US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TP.H</a:t>
            </a:r>
            <a:r>
              <a:rPr lang="vi-VN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Ồ CHÍ MINH</a:t>
            </a: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2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KHOA LÝ LUẬN CHÍNH TRỊ </a:t>
            </a:r>
            <a:endParaRPr sz="28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Rectangle 2"/>
          <p:cNvSpPr>
            <a:spLocks noGrp="1"/>
          </p:cNvSpPr>
          <p:nvPr>
            <p:ph type="title"/>
          </p:nvPr>
        </p:nvSpPr>
        <p:spPr>
          <a:xfrm>
            <a:off x="1049338" y="1435100"/>
            <a:ext cx="10598150" cy="685800"/>
          </a:xfrm>
        </p:spPr>
        <p:txBody>
          <a:bodyPr vert="horz" wrap="square" lIns="91440" tIns="45720" rIns="91440" bIns="45720" anchor="ctr" anchorCtr="0"/>
          <a:p>
            <a:pPr algn="just" eaLnBrk="1" hangingPunct="1">
              <a:buFont typeface="Wingdings" panose="05000000000000000000" pitchFamily="2" charset="2"/>
              <a:buChar char="v"/>
            </a:pPr>
            <a:r>
              <a:rPr lang="en-US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Chính sách cai trị của thực dân Pháp ở Việt Nam</a:t>
            </a:r>
            <a:endParaRPr lang="en-US" altLang="en-US" sz="2400" b="1" i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2" name="Group 23"/>
          <p:cNvGrpSpPr/>
          <p:nvPr/>
        </p:nvGrpSpPr>
        <p:grpSpPr>
          <a:xfrm>
            <a:off x="790575" y="2197100"/>
            <a:ext cx="10140950" cy="4097338"/>
            <a:chOff x="960" y="912"/>
            <a:chExt cx="3682" cy="2592"/>
          </a:xfrm>
        </p:grpSpPr>
        <p:sp>
          <p:nvSpPr>
            <p:cNvPr id="13315" name="Rectangle 3"/>
            <p:cNvSpPr>
              <a:spLocks noChangeArrowheads="1"/>
            </p:cNvSpPr>
            <p:nvPr/>
          </p:nvSpPr>
          <p:spPr bwMode="auto">
            <a:xfrm>
              <a:off x="1872" y="912"/>
              <a:ext cx="1968" cy="62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p>
              <a:pPr algn="ctr" eaLnBrk="1" hangingPunct="1">
                <a:buNone/>
              </a:pPr>
              <a:r>
                <a:rPr sz="2400" b="1" dirty="0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Chính sách cai trị, khai thác </a:t>
              </a:r>
              <a:endParaRPr sz="2400" b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eaLnBrk="1" hangingPunct="1">
                <a:buNone/>
              </a:pPr>
              <a:r>
                <a:rPr sz="2400" b="1" dirty="0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 TD Pháp </a:t>
              </a:r>
              <a:endParaRPr sz="2400" b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3316" name="Oval 4"/>
            <p:cNvSpPr>
              <a:spLocks noChangeArrowheads="1"/>
            </p:cNvSpPr>
            <p:nvPr/>
          </p:nvSpPr>
          <p:spPr bwMode="auto">
            <a:xfrm>
              <a:off x="2352" y="1920"/>
              <a:ext cx="960" cy="675"/>
            </a:xfrm>
            <a:prstGeom prst="ellipse">
              <a:avLst/>
            </a:prstGeom>
            <a:solidFill>
              <a:srgbClr val="00B0F0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p>
              <a:pPr algn="ctr" eaLnBrk="1" hangingPunct="1">
                <a:buNone/>
              </a:pPr>
              <a:r>
                <a:rPr sz="2400" b="1" dirty="0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Chính trị</a:t>
              </a:r>
              <a:endParaRPr sz="2400" b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3317" name="Oval 5"/>
            <p:cNvSpPr>
              <a:spLocks noChangeArrowheads="1"/>
            </p:cNvSpPr>
            <p:nvPr/>
          </p:nvSpPr>
          <p:spPr bwMode="auto">
            <a:xfrm>
              <a:off x="3480" y="1922"/>
              <a:ext cx="961" cy="672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Văn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hóa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3318" name="Oval 6"/>
            <p:cNvSpPr>
              <a:spLocks noChangeArrowheads="1"/>
            </p:cNvSpPr>
            <p:nvPr/>
          </p:nvSpPr>
          <p:spPr bwMode="auto">
            <a:xfrm>
              <a:off x="1248" y="1920"/>
              <a:ext cx="960" cy="675"/>
            </a:xfrm>
            <a:prstGeom prst="ellipse">
              <a:avLst/>
            </a:prstGeom>
            <a:solidFill>
              <a:srgbClr val="92D050"/>
            </a:solidFill>
            <a:ln w="9525">
              <a:solidFill>
                <a:srgbClr val="FF0000"/>
              </a:solidFill>
              <a:miter lim="800000"/>
            </a:ln>
            <a:effectLst/>
          </p:spPr>
          <p:txBody>
            <a:bodyPr wrap="none" anchor="ctr"/>
            <a:p>
              <a:pPr algn="ctr" eaLnBrk="1" hangingPunct="1">
                <a:buNone/>
              </a:pPr>
              <a:r>
                <a:rPr sz="2400" b="1" dirty="0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Kinh tế</a:t>
              </a:r>
              <a:endParaRPr sz="2400" b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224" name="Rectangle 7"/>
            <p:cNvSpPr>
              <a:spLocks noChangeArrowheads="1"/>
            </p:cNvSpPr>
            <p:nvPr/>
          </p:nvSpPr>
          <p:spPr bwMode="auto">
            <a:xfrm>
              <a:off x="960" y="2976"/>
              <a:ext cx="1008" cy="52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p>
              <a:pPr algn="ctr" eaLnBrk="1" hangingPunct="1">
                <a:buNone/>
              </a:pPr>
              <a:r>
                <a:rPr lang="en-US" altLang="en-US" sz="2400" b="1" dirty="0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Độc quyền về KT</a:t>
              </a:r>
              <a:endParaRPr lang="en-US" altLang="en-US" sz="2400" b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225" name="Rectangle 8"/>
            <p:cNvSpPr>
              <a:spLocks noChangeArrowheads="1"/>
            </p:cNvSpPr>
            <p:nvPr/>
          </p:nvSpPr>
          <p:spPr bwMode="auto">
            <a:xfrm>
              <a:off x="2208" y="2976"/>
              <a:ext cx="1009" cy="52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9226" name="Rectangle 9"/>
            <p:cNvSpPr>
              <a:spLocks noChangeArrowheads="1"/>
            </p:cNvSpPr>
            <p:nvPr/>
          </p:nvSpPr>
          <p:spPr bwMode="auto">
            <a:xfrm>
              <a:off x="3456" y="2976"/>
              <a:ext cx="1186" cy="52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p>
              <a:pPr algn="ctr" eaLnBrk="1" hangingPunct="1">
                <a:buNone/>
              </a:pPr>
              <a:r>
                <a:rPr lang="en-US" altLang="en-US" sz="2800" b="1" dirty="0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Nô dịch, ngu dân</a:t>
              </a:r>
              <a:endParaRPr lang="en-US" altLang="en-US" sz="2800" b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255" name="AutoShape 10"/>
            <p:cNvSpPr/>
            <p:nvPr/>
          </p:nvSpPr>
          <p:spPr>
            <a:xfrm>
              <a:off x="2208" y="2208"/>
              <a:ext cx="144" cy="48"/>
            </a:xfrm>
            <a:prstGeom prst="leftRightArrow">
              <a:avLst>
                <a:gd name="adj1" fmla="val 50000"/>
                <a:gd name="adj2" fmla="val 60000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 dirty="0">
                <a:latin typeface="Trebuchet MS" panose="020B0603020202020204" pitchFamily="34" charset="0"/>
              </a:endParaRPr>
            </a:p>
          </p:txBody>
        </p:sp>
        <p:sp>
          <p:nvSpPr>
            <p:cNvPr id="10256" name="AutoShape 11"/>
            <p:cNvSpPr/>
            <p:nvPr/>
          </p:nvSpPr>
          <p:spPr>
            <a:xfrm>
              <a:off x="3264" y="2208"/>
              <a:ext cx="192" cy="48"/>
            </a:xfrm>
            <a:prstGeom prst="leftRightArrow">
              <a:avLst>
                <a:gd name="adj1" fmla="val 50000"/>
                <a:gd name="adj2" fmla="val 80000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 dirty="0">
                <a:latin typeface="Trebuchet MS" panose="020B0603020202020204" pitchFamily="34" charset="0"/>
              </a:endParaRPr>
            </a:p>
          </p:txBody>
        </p:sp>
        <p:sp>
          <p:nvSpPr>
            <p:cNvPr id="10257" name="Line 12"/>
            <p:cNvSpPr/>
            <p:nvPr/>
          </p:nvSpPr>
          <p:spPr>
            <a:xfrm>
              <a:off x="1584" y="1248"/>
              <a:ext cx="28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58" name="Line 13"/>
            <p:cNvSpPr/>
            <p:nvPr/>
          </p:nvSpPr>
          <p:spPr>
            <a:xfrm>
              <a:off x="1584" y="1248"/>
              <a:ext cx="0" cy="67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0259" name="Line 14"/>
            <p:cNvSpPr/>
            <p:nvPr/>
          </p:nvSpPr>
          <p:spPr>
            <a:xfrm>
              <a:off x="3840" y="1248"/>
              <a:ext cx="24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60" name="Line 15"/>
            <p:cNvSpPr/>
            <p:nvPr/>
          </p:nvSpPr>
          <p:spPr>
            <a:xfrm>
              <a:off x="4080" y="1248"/>
              <a:ext cx="0" cy="768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0261" name="Line 16"/>
            <p:cNvSpPr/>
            <p:nvPr/>
          </p:nvSpPr>
          <p:spPr>
            <a:xfrm>
              <a:off x="2832" y="1536"/>
              <a:ext cx="0" cy="38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0262" name="Line 17"/>
            <p:cNvSpPr/>
            <p:nvPr/>
          </p:nvSpPr>
          <p:spPr>
            <a:xfrm>
              <a:off x="2784" y="2592"/>
              <a:ext cx="0" cy="38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0263" name="Line 18"/>
            <p:cNvSpPr/>
            <p:nvPr/>
          </p:nvSpPr>
          <p:spPr>
            <a:xfrm flipH="1">
              <a:off x="1584" y="2592"/>
              <a:ext cx="1200" cy="38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0264" name="Line 19"/>
            <p:cNvSpPr/>
            <p:nvPr/>
          </p:nvSpPr>
          <p:spPr>
            <a:xfrm>
              <a:off x="2784" y="2592"/>
              <a:ext cx="1200" cy="38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0265" name="Line 20"/>
            <p:cNvSpPr/>
            <p:nvPr/>
          </p:nvSpPr>
          <p:spPr>
            <a:xfrm>
              <a:off x="1584" y="2592"/>
              <a:ext cx="0" cy="38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0266" name="Line 21"/>
            <p:cNvSpPr/>
            <p:nvPr/>
          </p:nvSpPr>
          <p:spPr>
            <a:xfrm>
              <a:off x="3984" y="2640"/>
              <a:ext cx="0" cy="33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0267" name="Text Box 22"/>
            <p:cNvSpPr txBox="1"/>
            <p:nvPr/>
          </p:nvSpPr>
          <p:spPr>
            <a:xfrm>
              <a:off x="2341" y="3019"/>
              <a:ext cx="754" cy="33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Chia để trị</a:t>
              </a:r>
              <a:endParaRPr lang="en-US" alt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2411388" y="-204626"/>
            <a:ext cx="9323413" cy="1398475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 ĐẠI HỌC </a:t>
            </a:r>
            <a:r>
              <a:rPr lang="vi-VN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THƯƠNG</a:t>
            </a:r>
            <a:r>
              <a:rPr lang="en-US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TP.H</a:t>
            </a:r>
            <a:r>
              <a:rPr lang="vi-VN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Ồ CHÍ MINH</a:t>
            </a: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2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KHOA LÝ LUẬN CHÍNH TRỊ </a:t>
            </a:r>
            <a:endParaRPr sz="28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47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4175" y="160338"/>
            <a:ext cx="1868488" cy="13160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Picture 30" descr="3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28825" y="1846263"/>
            <a:ext cx="8401050" cy="38227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</p:pic>
      <p:sp>
        <p:nvSpPr>
          <p:cNvPr id="6" name="Rounded Rectangle 5"/>
          <p:cNvSpPr/>
          <p:nvPr/>
        </p:nvSpPr>
        <p:spPr>
          <a:xfrm>
            <a:off x="1690688" y="1212850"/>
            <a:ext cx="9906000" cy="9620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buNone/>
            </a:pPr>
            <a:r>
              <a:rPr sz="2800" b="1" i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Tình hình Việt Nam dưới sự thống trị của thực dân Pháp</a:t>
            </a:r>
            <a:endParaRPr sz="2800" b="1" i="1" dirty="0"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513263" y="5967413"/>
            <a:ext cx="3189288" cy="609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giai cấp trong xã hội</a:t>
            </a:r>
            <a:endParaRPr sz="20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11388" y="-204626"/>
            <a:ext cx="9323413" cy="1398475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 ĐẠI HỌC </a:t>
            </a:r>
            <a:r>
              <a:rPr lang="vi-VN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THƯƠNG</a:t>
            </a:r>
            <a:r>
              <a:rPr lang="en-US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TP.H</a:t>
            </a:r>
            <a:r>
              <a:rPr lang="vi-VN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Ồ CHÍ MINH</a:t>
            </a: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2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KHOA LÝ LUẬN CHÍNH TRỊ </a:t>
            </a:r>
            <a:endParaRPr sz="28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charRg st="0" end="5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charRg st="0" end="5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Group 23"/>
          <p:cNvGrpSpPr/>
          <p:nvPr/>
        </p:nvGrpSpPr>
        <p:grpSpPr>
          <a:xfrm>
            <a:off x="4940300" y="1489075"/>
            <a:ext cx="5907088" cy="3962400"/>
            <a:chOff x="2517" y="1752"/>
            <a:chExt cx="2903" cy="1633"/>
          </a:xfrm>
        </p:grpSpPr>
        <p:sp>
          <p:nvSpPr>
            <p:cNvPr id="13324" name="Oval 24"/>
            <p:cNvSpPr/>
            <p:nvPr/>
          </p:nvSpPr>
          <p:spPr>
            <a:xfrm>
              <a:off x="2517" y="1752"/>
              <a:ext cx="2903" cy="1633"/>
            </a:xfrm>
            <a:prstGeom prst="ellipse">
              <a:avLst/>
            </a:prstGeom>
            <a:noFill/>
            <a:ln w="38100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 sz="1800" dirty="0">
                <a:latin typeface="Trebuchet MS" panose="020B0603020202020204" pitchFamily="34" charset="0"/>
                <a:ea typeface="Arial" panose="020B0604020202020204" pitchFamily="34" charset="0"/>
              </a:endParaRPr>
            </a:p>
          </p:txBody>
        </p:sp>
        <p:grpSp>
          <p:nvGrpSpPr>
            <p:cNvPr id="13325" name="Group 25"/>
            <p:cNvGrpSpPr/>
            <p:nvPr/>
          </p:nvGrpSpPr>
          <p:grpSpPr>
            <a:xfrm>
              <a:off x="2972" y="1979"/>
              <a:ext cx="1922" cy="402"/>
              <a:chOff x="2972" y="2160"/>
              <a:chExt cx="1922" cy="402"/>
            </a:xfrm>
          </p:grpSpPr>
          <p:sp>
            <p:nvSpPr>
              <p:cNvPr id="13" name="AutoShape 26"/>
              <p:cNvSpPr>
                <a:spLocks noChangeArrowheads="1"/>
              </p:cNvSpPr>
              <p:nvPr/>
            </p:nvSpPr>
            <p:spPr bwMode="auto">
              <a:xfrm>
                <a:off x="2972" y="2160"/>
                <a:ext cx="971" cy="400"/>
              </a:xfrm>
              <a:prstGeom prst="homePlate">
                <a:avLst>
                  <a:gd name="adj" fmla="val 60474"/>
                </a:avLst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>
                <a:lvl1pPr marL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457200" lvl="1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914400" lvl="2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371600" lvl="3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1828800" lvl="4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</a:lstStyle>
              <a:p>
                <a:pPr lvl="0" algn="ctr" eaLnBrk="1" hangingPunct="1">
                  <a:buNone/>
                </a:pPr>
                <a:r>
                  <a:rPr sz="2400" b="1" dirty="0">
                    <a:effectLst>
                      <a:outerShdw blurRad="38100" dist="38100" dir="2700000">
                        <a:srgbClr val="C0C0C0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Dân tộc VN</a:t>
                </a:r>
                <a:endParaRPr sz="2400" b="1" dirty="0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3330" name="AutoShape 27"/>
              <p:cNvSpPr/>
              <p:nvPr/>
            </p:nvSpPr>
            <p:spPr>
              <a:xfrm rot="10800000">
                <a:off x="3924" y="2161"/>
                <a:ext cx="971" cy="395"/>
              </a:xfrm>
              <a:prstGeom prst="homePlate">
                <a:avLst>
                  <a:gd name="adj" fmla="val 60476"/>
                </a:avLst>
              </a:prstGeom>
              <a:gradFill rotWithShape="1">
                <a:gsLst>
                  <a:gs pos="0">
                    <a:srgbClr val="6083CB">
                      <a:alpha val="100000"/>
                    </a:srgbClr>
                  </a:gs>
                  <a:gs pos="50000">
                    <a:srgbClr val="3E70CA">
                      <a:alpha val="100000"/>
                    </a:srgbClr>
                  </a:gs>
                  <a:gs pos="100000">
                    <a:srgbClr val="2E61BA">
                      <a:alpha val="100000"/>
                    </a:srgbClr>
                  </a:gs>
                </a:gsLst>
                <a:lin ang="5400000"/>
                <a:tileRect/>
              </a:gradFill>
              <a:ln w="9525">
                <a:noFill/>
              </a:ln>
              <a:effectLst>
                <a:outerShdw dist="19050" dir="5400000" algn="ctr" rotWithShape="0">
                  <a:srgbClr val="000000">
                    <a:alpha val="62999"/>
                  </a:srgbClr>
                </a:outerShdw>
              </a:effectLst>
            </p:spPr>
            <p:txBody>
              <a:bodyPr rot="10800000" wrap="none" anchor="ctr" anchorCtr="0"/>
              <a:p>
                <a:pPr algn="ctr" eaLnBrk="1" hangingPunct="1">
                  <a:buNone/>
                </a:pPr>
                <a:r>
                  <a:rPr sz="2400" b="1" dirty="0">
                    <a:effectLst>
                      <a:outerShdw blurRad="38100" dist="38100" dir="2700000">
                        <a:srgbClr val="FFFFFF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ĐQ Pháp</a:t>
                </a:r>
                <a:endParaRPr sz="2400" b="1" dirty="0">
                  <a:effectLst>
                    <a:outerShdw blurRad="38100" dist="38100" dir="2700000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 eaLnBrk="1" hangingPunct="1">
                  <a:buNone/>
                </a:pPr>
                <a:r>
                  <a:rPr sz="2400" b="1" dirty="0">
                    <a:effectLst>
                      <a:outerShdw blurRad="38100" dist="38100" dir="2700000">
                        <a:srgbClr val="FFFFFF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xâm lược</a:t>
                </a:r>
                <a:endParaRPr sz="2400" b="1" dirty="0">
                  <a:effectLst>
                    <a:outerShdw blurRad="38100" dist="38100" dir="2700000">
                      <a:srgbClr val="FFFFFF"/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p:grpSp>
        <p:grpSp>
          <p:nvGrpSpPr>
            <p:cNvPr id="13326" name="Group 28"/>
            <p:cNvGrpSpPr/>
            <p:nvPr/>
          </p:nvGrpSpPr>
          <p:grpSpPr>
            <a:xfrm>
              <a:off x="2992" y="2755"/>
              <a:ext cx="1941" cy="403"/>
              <a:chOff x="3074" y="2000"/>
              <a:chExt cx="1971" cy="729"/>
            </a:xfrm>
          </p:grpSpPr>
          <p:sp>
            <p:nvSpPr>
              <p:cNvPr id="11" name="AutoShape 29"/>
              <p:cNvSpPr>
                <a:spLocks noChangeArrowheads="1"/>
              </p:cNvSpPr>
              <p:nvPr/>
            </p:nvSpPr>
            <p:spPr bwMode="auto">
              <a:xfrm>
                <a:off x="3074" y="2000"/>
                <a:ext cx="985" cy="725"/>
              </a:xfrm>
              <a:prstGeom prst="homePlate">
                <a:avLst>
                  <a:gd name="adj" fmla="val 33919"/>
                </a:avLst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rPr>
                  <a:t>Nông</a:t>
                </a: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uLnTx/>
                    <a:uFillTx/>
                    <a:latin typeface="Times New Roman" panose="02020603050405020304" pitchFamily="18" charset="0"/>
                    <a:ea typeface="+mn-ea"/>
                    <a:cs typeface="Arial" panose="020B0604020202020204" pitchFamily="34" charset="0"/>
                  </a:rPr>
                  <a:t>dân</a:t>
                </a:r>
                <a:endPara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328" name="AutoShape 30"/>
              <p:cNvSpPr/>
              <p:nvPr/>
            </p:nvSpPr>
            <p:spPr>
              <a:xfrm rot="10800000">
                <a:off x="4060" y="2003"/>
                <a:ext cx="985" cy="722"/>
              </a:xfrm>
              <a:prstGeom prst="homePlate">
                <a:avLst>
                  <a:gd name="adj" fmla="val 33917"/>
                </a:avLst>
              </a:prstGeom>
              <a:gradFill rotWithShape="1">
                <a:gsLst>
                  <a:gs pos="0">
                    <a:srgbClr val="6083CB">
                      <a:alpha val="100000"/>
                    </a:srgbClr>
                  </a:gs>
                  <a:gs pos="50000">
                    <a:srgbClr val="3E70CA">
                      <a:alpha val="100000"/>
                    </a:srgbClr>
                  </a:gs>
                  <a:gs pos="100000">
                    <a:srgbClr val="2E61BA">
                      <a:alpha val="100000"/>
                    </a:srgbClr>
                  </a:gs>
                </a:gsLst>
                <a:lin ang="5400000"/>
                <a:tileRect/>
              </a:gradFill>
              <a:ln w="9525">
                <a:noFill/>
              </a:ln>
              <a:effectLst>
                <a:outerShdw dist="19050" dir="5400000" algn="ctr" rotWithShape="0">
                  <a:srgbClr val="000000">
                    <a:alpha val="62999"/>
                  </a:srgbClr>
                </a:outerShdw>
              </a:effectLst>
            </p:spPr>
            <p:txBody>
              <a:bodyPr rot="10800000" wrap="none" anchor="ctr" anchorCtr="0"/>
              <a:p>
                <a:pPr algn="ctr" eaLnBrk="1" hangingPunct="1">
                  <a:buNone/>
                </a:pPr>
                <a:r>
                  <a:rPr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Địa chủ</a:t>
                </a:r>
                <a:endParaRPr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 eaLnBrk="1" hangingPunct="1">
                  <a:buNone/>
                </a:pPr>
                <a:r>
                  <a:rPr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phong kiến</a:t>
                </a:r>
                <a:endParaRPr sz="24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p:grpSp>
      </p:grpSp>
      <p:sp>
        <p:nvSpPr>
          <p:cNvPr id="17430" name="Rectangle 22"/>
          <p:cNvSpPr/>
          <p:nvPr/>
        </p:nvSpPr>
        <p:spPr>
          <a:xfrm>
            <a:off x="3781425" y="382588"/>
            <a:ext cx="7065963" cy="387350"/>
          </a:xfrm>
          <a:prstGeom prst="rect">
            <a:avLst/>
          </a:prstGeom>
          <a:solidFill>
            <a:srgbClr val="00B0F0"/>
          </a:solidFill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 MÂU THUẪN TRONG XH VIỆT NAM</a:t>
            </a:r>
            <a:endParaRPr lang="en-US" alt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431" name="Line 23"/>
          <p:cNvSpPr/>
          <p:nvPr/>
        </p:nvSpPr>
        <p:spPr>
          <a:xfrm flipV="1">
            <a:off x="3454400" y="4953000"/>
            <a:ext cx="2641600" cy="99060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7432" name="Text Box 24"/>
          <p:cNvSpPr txBox="1"/>
          <p:nvPr/>
        </p:nvSpPr>
        <p:spPr>
          <a:xfrm>
            <a:off x="1625600" y="6019800"/>
            <a:ext cx="3048000" cy="708025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Mâu thuẫn cũ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.VnTime" pitchFamily="34" charset="0"/>
                <a:cs typeface="Arial" panose="020B0604020202020204" pitchFamily="34" charset="0"/>
              </a:rPr>
              <a:t>(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chủ yếu trong XH)</a:t>
            </a:r>
            <a:endParaRPr lang="en-US" altLang="en-US" sz="2000" dirty="0">
              <a:latin typeface=".VnTime" pitchFamily="34" charset="0"/>
              <a:ea typeface="Arial" panose="020B0604020202020204" pitchFamily="34" charset="0"/>
            </a:endParaRPr>
          </a:p>
        </p:txBody>
      </p:sp>
      <p:sp>
        <p:nvSpPr>
          <p:cNvPr id="17433" name="Line 25"/>
          <p:cNvSpPr/>
          <p:nvPr/>
        </p:nvSpPr>
        <p:spPr>
          <a:xfrm>
            <a:off x="3962400" y="1447800"/>
            <a:ext cx="2235200" cy="76200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7434" name="Rectangle 26"/>
          <p:cNvSpPr/>
          <p:nvPr/>
        </p:nvSpPr>
        <p:spPr>
          <a:xfrm>
            <a:off x="1016000" y="838200"/>
            <a:ext cx="3149600" cy="830263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Mâu thuẫn mới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(cơ bản, chủ yếu)</a:t>
            </a:r>
            <a:endParaRPr lang="en-US" alt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378450" y="5434013"/>
            <a:ext cx="5951538" cy="10191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Tính chất xã hội Việt Nam thay đổi: </a:t>
            </a:r>
            <a:endParaRPr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1" hangingPunct="1">
              <a:buNone/>
            </a:pPr>
            <a:r>
              <a:rPr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Từ một xã hội phong kiến đôc lập chuyển sang xã hội thuộc địa nữa phong kiến</a:t>
            </a:r>
            <a:r>
              <a:rPr b="1" i="1" dirty="0">
                <a:solidFill>
                  <a:srgbClr val="FFFFFF"/>
                </a:solidFill>
                <a:latin typeface="Calibri" panose="020F0502020204030204" pitchFamily="34" charset="0"/>
              </a:rPr>
              <a:t>.</a:t>
            </a:r>
            <a:endParaRPr b="1" i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17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17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17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17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30" grpId="0" animBg="1"/>
      <p:bldP spid="17432" grpId="0" animBg="1"/>
      <p:bldP spid="17434" grpId="0" animBg="1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Rounded Rectangle 4"/>
          <p:cNvSpPr/>
          <p:nvPr/>
        </p:nvSpPr>
        <p:spPr>
          <a:xfrm>
            <a:off x="550863" y="1697043"/>
            <a:ext cx="9870829" cy="679938"/>
          </a:xfrm>
          <a:prstGeom prst="round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buNone/>
            </a:pPr>
            <a:r>
              <a:rPr sz="2800" b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 phong tr</a:t>
            </a:r>
            <a:r>
              <a:rPr sz="2800" b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 yêu nước của nhân dân trước  khi có Đảng</a:t>
            </a:r>
            <a:endParaRPr sz="2800" b="1" dirty="0"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 descr="C:\Users\PC\Desktop\Emperor_Ham_Nghi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8463" y="2752725"/>
            <a:ext cx="2520950" cy="2762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7" name="Picture 3" descr="C:\Users\PC\Desktop\ton that thuye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6888" y="2752725"/>
            <a:ext cx="2765425" cy="2762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8" name="Picture 4" descr="C:\Users\PC\Desktop\hoang hoa tha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2488" y="2673350"/>
            <a:ext cx="2695575" cy="2841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Rectangle 7"/>
          <p:cNvSpPr/>
          <p:nvPr/>
        </p:nvSpPr>
        <p:spPr>
          <a:xfrm>
            <a:off x="3311525" y="5673725"/>
            <a:ext cx="2216150" cy="398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sz="2200" i="1" dirty="0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Tôn Thất Thuyết</a:t>
            </a:r>
            <a:endParaRPr sz="2200" i="1" dirty="0">
              <a:solidFill>
                <a:srgbClr val="00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50863" y="5686425"/>
            <a:ext cx="2216150" cy="398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Vua Hàm Nghi</a:t>
            </a:r>
            <a:endParaRPr kumimoji="0" lang="en-US" sz="22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172200" y="5673725"/>
            <a:ext cx="2216150" cy="398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Hoàng Hoa Thám</a:t>
            </a:r>
            <a:endParaRPr kumimoji="0" lang="en-US" sz="22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Snip Diagonal Corner Rectangle 1"/>
          <p:cNvSpPr/>
          <p:nvPr/>
        </p:nvSpPr>
        <p:spPr>
          <a:xfrm>
            <a:off x="8758239" y="2753138"/>
            <a:ext cx="2936456" cy="3331749"/>
          </a:xfrm>
          <a:prstGeom prst="snip2Diag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buNone/>
            </a:pPr>
            <a:r>
              <a:rPr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khuynh hướng phong kiến:</a:t>
            </a:r>
            <a:endParaRPr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hangingPunct="1">
              <a:buFont typeface="Wingdings" panose="05000000000000000000" pitchFamily="2" charset="2"/>
              <a:buChar char="ü"/>
            </a:pPr>
            <a:r>
              <a:rPr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 tr</a:t>
            </a:r>
            <a:r>
              <a:rPr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Cần Vương (1885-1896)</a:t>
            </a:r>
            <a:endParaRPr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hangingPunct="1">
              <a:buFont typeface="Wingdings" panose="05000000000000000000" pitchFamily="2" charset="2"/>
              <a:buChar char="ü"/>
            </a:pPr>
            <a:r>
              <a:rPr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 khởi nghĩa Yên Thế (Bắc Giang)</a:t>
            </a:r>
            <a:endParaRPr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98408" y="-137316"/>
            <a:ext cx="9323413" cy="1398475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algn="ctr"/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 ĐẠI HỌC </a:t>
            </a:r>
            <a:r>
              <a:rPr lang="vi-VN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CÔNG THƯƠNG</a:t>
            </a:r>
            <a:r>
              <a:rPr lang="en-US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TP.H</a:t>
            </a:r>
            <a:r>
              <a:rPr lang="vi-VN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Ồ CHÍ MINH</a:t>
            </a:r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2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KHOA LÝ LUẬN CHÍNH TRỊ </a:t>
            </a:r>
            <a:endParaRPr sz="28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5377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175" y="160338"/>
            <a:ext cx="1868488" cy="13160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11691</Words>
  <Application>WPS Presentation</Application>
  <PresentationFormat/>
  <Paragraphs>669</Paragraphs>
  <Slides>43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65" baseType="lpstr">
      <vt:lpstr>Arial</vt:lpstr>
      <vt:lpstr>SimSun</vt:lpstr>
      <vt:lpstr>Wingdings</vt:lpstr>
      <vt:lpstr>Calibri</vt:lpstr>
      <vt:lpstr>Calibri Light</vt:lpstr>
      <vt:lpstr>Times New Roman</vt:lpstr>
      <vt:lpstr>Time new roman</vt:lpstr>
      <vt:lpstr>Segoe Print</vt:lpstr>
      <vt:lpstr>Trebuchet MS</vt:lpstr>
      <vt:lpstr>.VnTime</vt:lpstr>
      <vt:lpstr>Microsoft YaHei</vt:lpstr>
      <vt:lpstr>Arial Unicode MS</vt:lpstr>
      <vt:lpstr>Wingdings 3</vt:lpstr>
      <vt:lpstr>.VnBahamasB</vt:lpstr>
      <vt:lpstr>.VnArial</vt:lpstr>
      <vt:lpstr>.VnTimeH</vt:lpstr>
      <vt:lpstr>Arial Unicode MS</vt:lpstr>
      <vt:lpstr>.VnVogue</vt:lpstr>
      <vt:lpstr>.VnTifani Heavy</vt:lpstr>
      <vt:lpstr>.VnTifani HeavyH</vt:lpstr>
      <vt:lpstr>Tahoma</vt:lpstr>
      <vt:lpstr>Office Theme</vt:lpstr>
      <vt:lpstr>BỘ MÔN CHÍNH TRỊ XÃ HỘI</vt:lpstr>
      <vt:lpstr>PowerPoint 演示文稿</vt:lpstr>
      <vt:lpstr>PowerPoint 演示文稿</vt:lpstr>
      <vt:lpstr>PowerPoint 演示文稿</vt:lpstr>
      <vt:lpstr>PowerPoint 演示文稿</vt:lpstr>
      <vt:lpstr> Chính sách cai trị của thực dân Pháp ở Việt Nam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Chuẩn bị về tư tưởng, chính trị và tổ chức cho sự ra đời của Đảng</vt:lpstr>
      <vt:lpstr> CÁC TỔ CHỨC CỘNG SẢN Ở VIỆT NAM RA ĐỜI.</vt:lpstr>
      <vt:lpstr>Hội nghị thành lập Đảng Cộng sản Việt Nam</vt:lpstr>
      <vt:lpstr>Hội nghị thành lập Đảng Cộng sản Việt Nam</vt:lpstr>
      <vt:lpstr>Nội dung cơ bản của  cương lĩnh chính trị đầu tiên</vt:lpstr>
      <vt:lpstr>PowerPoint 演示文稿</vt:lpstr>
      <vt:lpstr>PowerPoint 演示文稿</vt:lpstr>
      <vt:lpstr>      II. ĐẢNG LÃNH ĐẠO QUÁ TRÌNH ĐẤU TRANH GIẢI PHÓNG DÂN TỘC, GIÀNH CHÍNH QUYỀN (1930-1945) </vt:lpstr>
      <vt:lpstr>     1. Phong trào cách mạng 1930-1935</vt:lpstr>
      <vt:lpstr>Luận cương chính trị của Đảng Cộng sản Đông Dương, tháng 10-1930 </vt:lpstr>
      <vt:lpstr>PowerPoint 演示文稿</vt:lpstr>
      <vt:lpstr> 1.2 Cuộc đấu tranh khôi phục tổ chức và phong trào cách mạng, Đại hội Đảng lần thứ nhất (3-1935)   </vt:lpstr>
      <vt:lpstr>Chương trình hành động của Đảng Cộng sản Đông Dương (15/6/1932)</vt:lpstr>
      <vt:lpstr>PowerPoint 演示文稿</vt:lpstr>
      <vt:lpstr>PowerPoint 演示文稿</vt:lpstr>
      <vt:lpstr>       2. Cuộc vận động dân chủ 1936-1939 </vt:lpstr>
      <vt:lpstr>- Đại hội lần thứ VII của Quốc tế Cộng sản  (7-1935) </vt:lpstr>
      <vt:lpstr>Tình hình trong nước</vt:lpstr>
      <vt:lpstr>Chủ trương và nhận thức mới của Đảng * Chủ trương đấu tranh đòi dân chủ, dân sinh</vt:lpstr>
      <vt:lpstr>Nhận thức mới về mối quan hệ giữa vấn đề dân tộc, dân chủ</vt:lpstr>
      <vt:lpstr>3. Phong trào giải phóng dân tộc 1939-1945 3.1 Bối cảnh lịch sử và chủ trương chiến lược mới của Đảng </vt:lpstr>
      <vt:lpstr>3.2 Nội dung chủ trương chuyển hướng chiến lược CM của Đảng</vt:lpstr>
      <vt:lpstr>PowerPoint 演示文稿</vt:lpstr>
      <vt:lpstr>PowerPoint 演示文稿</vt:lpstr>
      <vt:lpstr>PowerPoint 演示文稿</vt:lpstr>
      <vt:lpstr>PowerPoint 演示文稿</vt:lpstr>
      <vt:lpstr>4. Tính chất, ý nghĩa và bài học kinh nghiệm của Cách mạng Tháng 8 năm 1945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tu trinh nguyen</cp:lastModifiedBy>
  <cp:revision>11</cp:revision>
  <dcterms:created xsi:type="dcterms:W3CDTF">2019-10-22T09:17:00Z</dcterms:created>
  <dcterms:modified xsi:type="dcterms:W3CDTF">2025-10-27T06:05:09Z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A7EC2A8BCCB04C2DB8DFAEE98497A308_13</vt:lpwstr>
  </property>
  <property fmtid="{D5CDD505-2E9C-101B-9397-08002B2CF9AE}" pid="3" name="KSOProductBuildVer">
    <vt:lpwstr>1033-12.2.0.23131</vt:lpwstr>
  </property>
</Properties>
</file>