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7" r:id="rId4"/>
    <p:sldId id="267" r:id="rId5"/>
    <p:sldId id="268" r:id="rId6"/>
    <p:sldId id="269" r:id="rId7"/>
    <p:sldId id="290" r:id="rId8"/>
    <p:sldId id="270" r:id="rId9"/>
    <p:sldId id="271" r:id="rId10"/>
    <p:sldId id="291" r:id="rId11"/>
    <p:sldId id="272" r:id="rId12"/>
    <p:sldId id="273" r:id="rId13"/>
    <p:sldId id="274" r:id="rId14"/>
    <p:sldId id="275" r:id="rId15"/>
    <p:sldId id="277" r:id="rId16"/>
    <p:sldId id="276" r:id="rId17"/>
    <p:sldId id="278" r:id="rId18"/>
    <p:sldId id="279" r:id="rId19"/>
    <p:sldId id="280" r:id="rId20"/>
    <p:sldId id="281" r:id="rId21"/>
    <p:sldId id="287" r:id="rId22"/>
    <p:sldId id="282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 showGuide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515" y="274955"/>
            <a:ext cx="9232265" cy="1143000"/>
          </a:xfrm>
        </p:spPr>
        <p:txBody>
          <a:bodyPr>
            <a:normAutofit fontScale="90000"/>
          </a:bodyPr>
          <a:lstStyle/>
          <a:p>
            <a:r>
              <a:rPr sz="2665" b="1">
                <a:latin typeface="Times New Roman" panose="02020603050405020304" charset="0"/>
                <a:cs typeface="Times New Roman" panose="02020603050405020304" charset="0"/>
              </a:rPr>
              <a:t>HO CHI MINH CITY UNIVERSITY OF INDUSTRY AND TRADE</a:t>
            </a:r>
            <a:br>
              <a:rPr sz="2665" b="1">
                <a:latin typeface="Times New Roman" panose="02020603050405020304" charset="0"/>
                <a:cs typeface="Times New Roman" panose="02020603050405020304" charset="0"/>
              </a:rPr>
            </a:br>
            <a:r>
              <a:rPr sz="2665">
                <a:latin typeface="Times New Roman" panose="02020603050405020304" charset="0"/>
                <a:cs typeface="Times New Roman" panose="02020603050405020304" charset="0"/>
                <a:sym typeface="+mn-ea"/>
              </a:rPr>
              <a:t>Faculty of Political Theory</a:t>
            </a:r>
            <a:br>
              <a:rPr sz="2665">
                <a:latin typeface="Times New Roman" panose="02020603050405020304" charset="0"/>
                <a:cs typeface="Times New Roman" panose="02020603050405020304" charset="0"/>
                <a:sym typeface="+mn-ea"/>
              </a:rPr>
            </a:br>
            <a:r>
              <a:rPr sz="2665">
                <a:latin typeface="Times New Roman" panose="02020603050405020304" charset="0"/>
                <a:cs typeface="Times New Roman" panose="02020603050405020304" charset="0"/>
                <a:sym typeface="+mn-ea"/>
              </a:rPr>
              <a:t>Department of Politics – Society</a:t>
            </a:r>
            <a:endParaRPr sz="2665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ctr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CHAPTER III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ctr">
              <a:buNone/>
            </a:pP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ctr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THE PARTY LEADS NATIONAL CONSTRUCTION DURING THE TRANSITION TO SOCIALISM (1975–2018)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r>
              <a:rPr lang="en-US" altLang="en-US" sz="3110" b="1">
                <a:latin typeface="Times New Roman" panose="02020603050405020304" charset="0"/>
                <a:cs typeface="Times New Roman" panose="02020603050405020304" charset="0"/>
              </a:rPr>
              <a:t>2. The 5th National Congress of the Party (March 1982)</a:t>
            </a:r>
            <a:endParaRPr lang="en-US" altLang="en-US" sz="311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/>
          </a:bodyPr>
          <a:p>
            <a:pPr marL="0" indent="0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The Congress identified two strategic tasks: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Successfully build socialism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Firmly defend the Socialist Republic of Vietnam. 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Breakthrough steps in economic renovation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Central Committee Plenum 6 (1984): focused on urgent issues in distribution and circulation.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Central Committee Plenum 8 (1985): considered the second breakthrough in economic reform.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Politburo meeting (1986): conclusions on economic viewpoints, regarded as the third breakthrough in economic renovation. 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67055"/>
            <a:ext cx="8229600" cy="4525963"/>
          </a:xfrm>
        </p:spPr>
        <p:txBody>
          <a:bodyPr>
            <a:normAutofit fontScale="70000"/>
          </a:bodyPr>
          <a:p>
            <a:pPr marL="0" indent="0" algn="just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Achievements during 1975–1986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Three major achievements: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Completing national reunification in terms of state organization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Successfully defending the Southwest border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Successfully defending the Northern border of the Fatherland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635" y="274955"/>
            <a:ext cx="9144000" cy="1143000"/>
          </a:xfrm>
        </p:spPr>
        <p:txBody>
          <a:bodyPr>
            <a:normAutofit fontScale="90000"/>
          </a:bodyPr>
          <a:p>
            <a:r>
              <a:rPr lang="en-US" altLang="en-US" sz="2665" b="1">
                <a:latin typeface="Times New Roman" panose="02020603050405020304" charset="0"/>
                <a:cs typeface="Times New Roman" panose="02020603050405020304" charset="0"/>
              </a:rPr>
              <a:t>II. LEADERSHIP OF THE RENOVATION, PROMOTING INDUSTRIALIZATION, MODERNIZATION AND INTERNATIONAL INTEGRATION (FROM 1986 TO PRESENT)</a:t>
            </a:r>
            <a:endParaRPr lang="en-US" altLang="en-US" sz="2665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p>
            <a:pPr marL="0" indent="0">
              <a:buNone/>
            </a:pPr>
            <a:r>
              <a:rPr lang="en-US" altLang="en-US" sz="2200" b="1">
                <a:latin typeface="Times New Roman" panose="02020603050405020304" charset="0"/>
                <a:cs typeface="Times New Roman" panose="02020603050405020304" charset="0"/>
              </a:rPr>
              <a:t>1. Comprehensive renovation and overcoming the socio-economic crisis (1986–1996)</a:t>
            </a:r>
            <a:endParaRPr lang="en-US" altLang="en-US" sz="2200" b="1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200">
                <a:latin typeface="Times New Roman" panose="02020603050405020304" charset="0"/>
                <a:cs typeface="Times New Roman" panose="02020603050405020304" charset="0"/>
              </a:rPr>
              <a:t>a. The 6th National Congress of the Party (December 1986)</a:t>
            </a:r>
            <a:endParaRPr lang="en-US" altLang="en-US" sz="22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200">
                <a:latin typeface="Times New Roman" panose="02020603050405020304" charset="0"/>
                <a:cs typeface="Times New Roman" panose="02020603050405020304" charset="0"/>
              </a:rPr>
              <a:t>The Congress was convened with the spirit:</a:t>
            </a:r>
            <a:endParaRPr lang="en-US" altLang="en-US" sz="22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200">
                <a:latin typeface="Times New Roman" panose="02020603050405020304" charset="0"/>
                <a:cs typeface="Times New Roman" panose="02020603050405020304" charset="0"/>
              </a:rPr>
              <a:t>“Look straight at the truth, evaluate the truth correctly, and speak the truth clearly</a:t>
            </a:r>
            <a:r>
              <a:rPr lang="en-US" altLang="en-US" sz="1900"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lang="en-US" altLang="en-US" sz="19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775" y="488315"/>
            <a:ext cx="8229600" cy="4525963"/>
          </a:xfrm>
        </p:spPr>
        <p:txBody>
          <a:bodyPr>
            <a:noAutofit/>
          </a:bodyPr>
          <a:p>
            <a:pPr marL="0" indent="0">
              <a:buNone/>
            </a:pP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Four lessons from the period 1975–1986</a:t>
            </a: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The people are the root</a:t>
            </a: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Policies must start from reality</a:t>
            </a: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Combine national strength with the strength of the era</a:t>
            </a: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Pay attention to Party building</a:t>
            </a: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8275"/>
            <a:ext cx="8229600" cy="4525963"/>
          </a:xfrm>
        </p:spPr>
        <p:txBody>
          <a:bodyPr>
            <a:noAutofit/>
          </a:bodyPr>
          <a:p>
            <a:pPr marL="0" indent="0" algn="just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Major economic renovation policies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Objectives: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Stabilize the socio-economic situation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Ensure sufficient production for consumption and accumulation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Three key programs: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Food and foodstuffs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Consumer goods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Export goods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935" y="271780"/>
            <a:ext cx="8229600" cy="4525963"/>
          </a:xfrm>
        </p:spPr>
        <p:txBody>
          <a:bodyPr>
            <a:noAutofit/>
          </a:bodyPr>
          <a:p>
            <a:pPr marL="0" indent="0">
              <a:buNone/>
            </a:pP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Five major orientations for economic development</a:t>
            </a: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- Reorganizing production structure with focus on agriculture</a:t>
            </a: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- Adjusting investment structure</a:t>
            </a: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- Developing a multi-sector economy</a:t>
            </a: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- Renovating economic management mechanisms</a:t>
            </a: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- Expanding foreign economic relations.</a:t>
            </a: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105"/>
            <a:ext cx="8229600" cy="4525963"/>
          </a:xfrm>
        </p:spPr>
        <p:txBody>
          <a:bodyPr>
            <a:noAutofit/>
          </a:bodyPr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Implementation of the renovation policy (1986–1991)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Important policies: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Foreign Investment Law (1988)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Politburo Resolution 10 (1988) on agricultural management reform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Central Committee Plenum 2 (1987) on distribution and circulation.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Renovation of the political system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Renovation does not change the socialist goal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Reform political organizations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Maintain the leadership role of the Party.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935" y="310515"/>
            <a:ext cx="8170545" cy="4044950"/>
          </a:xfrm>
        </p:spPr>
        <p:txBody>
          <a:bodyPr>
            <a:noAutofit/>
          </a:bodyPr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b. The 7th National Congress of the Party (1991)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Important contents: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Platform for national construction during the transition to socialism (1991)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Socio-economic development strategy to 2020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First official emphasis on Ho Chi Minh Thought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Policy of diversification and multilateralization of foreign relations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Strengthening Party reform and rectification.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p>
            <a:pPr marL="0" indent="0" algn="just">
              <a:buNone/>
            </a:pP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Major focus areas of renovation (1991–1996)</a:t>
            </a: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Economic renovation – central task</a:t>
            </a: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Political reform and Party building – key task</a:t>
            </a: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Cultural and social development</a:t>
            </a: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Strengthening national defense and foreign relations.</a:t>
            </a: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8460" y="763905"/>
            <a:ext cx="8229600" cy="4525963"/>
          </a:xfrm>
        </p:spPr>
        <p:txBody>
          <a:bodyPr>
            <a:noAutofit/>
          </a:bodyPr>
          <a:p>
            <a:pPr marL="0" indent="0" algn="just">
              <a:buNone/>
            </a:pPr>
            <a:r>
              <a:rPr lang="en-US" altLang="en-US" sz="2300" b="1">
                <a:latin typeface="Times New Roman" panose="02020603050405020304" charset="0"/>
                <a:cs typeface="Times New Roman" panose="02020603050405020304" charset="0"/>
              </a:rPr>
              <a:t>2. Continuing renovation and accelerating industrialization, modernization, and international integration (1996–2018)</a:t>
            </a:r>
            <a:endParaRPr lang="en-US" altLang="en-US" sz="2300" b="1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Through five Party Congresses: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8th Congress (1996–2001)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9th Congress (2001–2006)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10th Congress (2006–2011)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11th Congress (2011–2016)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12th Congress (2016–2021).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Content of Chapter III</a:t>
            </a:r>
            <a:endParaRPr lang="en-US" altLang="en-US" b="1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I. Leadership in building socialism and defending the Fatherland (1975–1986)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II. Leadership of the Renovation (</a:t>
            </a:r>
            <a:r>
              <a:rPr lang="" altLang="en-US">
                <a:latin typeface="Times New Roman" panose="02020603050405020304" charset="0"/>
                <a:cs typeface="Times New Roman" panose="02020603050405020304" charset="0"/>
              </a:rPr>
              <a:t>Đ</a:t>
            </a: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ổi Mới), promoting industrialization, modernization, and international integration (from 1986 to present)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1495"/>
            <a:ext cx="8229600" cy="4525963"/>
          </a:xfrm>
        </p:spPr>
        <p:txBody>
          <a:bodyPr>
            <a:normAutofit lnSpcReduction="20000"/>
          </a:bodyPr>
          <a:p>
            <a:pPr marL="0" indent="0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Key achievements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Vietnam overcame the socio-economic crisis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Industrialization and modernization were promoted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Education, science, and technology were recognized as top national priorities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740"/>
            <a:ext cx="8229600" cy="4525963"/>
          </a:xfrm>
        </p:spPr>
        <p:txBody>
          <a:bodyPr>
            <a:noAutofit/>
          </a:bodyPr>
          <a:p>
            <a:pPr marL="0" indent="0">
              <a:buNone/>
            </a:pPr>
            <a:r>
              <a:rPr lang="en-US" altLang="en-US" sz="2300" b="1">
                <a:latin typeface="Times New Roman" panose="02020603050405020304" charset="0"/>
                <a:cs typeface="Times New Roman" panose="02020603050405020304" charset="0"/>
              </a:rPr>
              <a:t>3. Achievements, limitations, and lessons of the renovation process</a:t>
            </a:r>
            <a:endParaRPr lang="en-US" altLang="en-US" sz="2300" b="1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Achievements of the renovation cause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Existing limitations and shortcomings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Lessons learned by the Party in leading the renovation process.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2925"/>
            <a:ext cx="8229600" cy="5583555"/>
          </a:xfrm>
        </p:spPr>
        <p:txBody>
          <a:bodyPr>
            <a:normAutofit fontScale="70000"/>
          </a:bodyPr>
          <a:p>
            <a:pPr marL="0" indent="0" algn="just">
              <a:buNone/>
            </a:pPr>
            <a:r>
              <a:rPr lang="en-US" altLang="en-US" sz="4000" b="1">
                <a:latin typeface="Times New Roman" panose="02020603050405020304" charset="0"/>
                <a:cs typeface="Times New Roman" panose="02020603050405020304" charset="0"/>
              </a:rPr>
              <a:t>I. LEADERSHIP IN BUILDING SOCIALISM AND DEFENDING THE FATHERLAND (1975–1986)</a:t>
            </a:r>
            <a:endParaRPr lang="en-US" altLang="en-US" sz="4000" b="1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 sz="4000" b="1">
                <a:latin typeface="Times New Roman" panose="02020603050405020304" charset="0"/>
                <a:cs typeface="Times New Roman" panose="02020603050405020304" charset="0"/>
              </a:rPr>
              <a:t>1. Initial stage of building socialism and defending the Fatherland (1975–1981)</a:t>
            </a:r>
            <a:endParaRPr lang="en-US" altLang="en-US" sz="4000" b="1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 sz="4000">
                <a:latin typeface="Times New Roman" panose="02020603050405020304" charset="0"/>
                <a:cs typeface="Times New Roman" panose="02020603050405020304" charset="0"/>
              </a:rPr>
              <a:t>a. Completing national reunification in terms of state organization</a:t>
            </a:r>
            <a:endParaRPr lang="en-US" altLang="en-US" sz="4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 sz="4000">
                <a:latin typeface="Times New Roman" panose="02020603050405020304" charset="0"/>
                <a:cs typeface="Times New Roman" panose="02020603050405020304" charset="0"/>
              </a:rPr>
              <a:t>The 24th Plenum of the Party Central Committee (3rd term) in August 1975 set the policy to:</a:t>
            </a:r>
            <a:endParaRPr lang="en-US" altLang="en-US" sz="4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 sz="4000">
                <a:latin typeface="Times New Roman" panose="02020603050405020304" charset="0"/>
                <a:cs typeface="Times New Roman" panose="02020603050405020304" charset="0"/>
              </a:rPr>
              <a:t>Complete national reunification</a:t>
            </a:r>
            <a:endParaRPr lang="en-US" altLang="en-US" sz="4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 sz="4000">
                <a:latin typeface="Times New Roman" panose="02020603050405020304" charset="0"/>
                <a:cs typeface="Times New Roman" panose="02020603050405020304" charset="0"/>
              </a:rPr>
              <a:t>Lead the whole country to rapidly, strongly, and steadily advance toward socialism.</a:t>
            </a:r>
            <a:endParaRPr lang="en-US" altLang="en-US" sz="40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4175" y="742950"/>
            <a:ext cx="8229600" cy="4525963"/>
          </a:xfrm>
        </p:spPr>
        <p:txBody>
          <a:bodyPr>
            <a:normAutofit fontScale="80000"/>
          </a:bodyPr>
          <a:p>
            <a:pPr marL="0" indent="0" algn="just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b. The 4th National Congress of the Party (December 1976)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The 4th National Congress of the Communist Party of Vietnam was held from December 14 to December 20, 1976 in Hanoi.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The Congress adopted: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The Political Report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The Report on directions, tasks, and goals of the Five-Year Plan (1976–1980)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The Report reviewing Party-building work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8790"/>
            <a:ext cx="8229600" cy="4525963"/>
          </a:xfrm>
        </p:spPr>
        <p:txBody>
          <a:bodyPr>
            <a:normAutofit lnSpcReduction="10000"/>
          </a:bodyPr>
          <a:p>
            <a:pPr marL="0" indent="0" algn="just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Three major characteristics of the Vietnamese revolution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Vietnam moved directly from a predominantly small-scale production economy to socialism, bypassing capitalist development.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The country was peaceful, independent, and unified, creating favorable conditions but also facing many difficulties caused by war and remnants of neo-colonialism.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Vietnam pursued socialism in the context of ongoing global struggles between opposing social systems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0850"/>
            <a:ext cx="8229600" cy="4525963"/>
          </a:xfrm>
        </p:spPr>
        <p:txBody>
          <a:bodyPr>
            <a:noAutofit/>
          </a:bodyPr>
          <a:p>
            <a:pPr marL="0" indent="0" algn="just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General characteristics of the Vietnamese revolution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Upholding the dictatorship of the proletariat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Promoting the collective mastery of the working people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Simultaneously carrying out three revolutions: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Revolution in production relations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Scientific and technological revolution (the key)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Cultural and ideological revolution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5285" y="815975"/>
            <a:ext cx="8229600" cy="4525963"/>
          </a:xfrm>
        </p:spPr>
        <p:txBody>
          <a:bodyPr>
            <a:normAutofit fontScale="25000"/>
          </a:bodyPr>
          <a:p>
            <a:pPr marL="0" indent="0">
              <a:buNone/>
            </a:pPr>
            <a:r>
              <a:rPr lang="en-US" altLang="en-US" sz="9600">
                <a:latin typeface="Times New Roman" panose="02020603050405020304" charset="0"/>
                <a:cs typeface="Times New Roman" panose="02020603050405020304" charset="0"/>
              </a:rPr>
              <a:t>Four fundamental characteristics of Vietnamese socialism</a:t>
            </a:r>
            <a:endParaRPr lang="en-US" altLang="en-US" sz="96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 sz="96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9600">
                <a:latin typeface="Times New Roman" panose="02020603050405020304" charset="0"/>
                <a:cs typeface="Times New Roman" panose="02020603050405020304" charset="0"/>
              </a:rPr>
              <a:t>Building a socialist collective ownership regime</a:t>
            </a:r>
            <a:endParaRPr lang="en-US" altLang="en-US" sz="96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 sz="96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9600">
                <a:latin typeface="Times New Roman" panose="02020603050405020304" charset="0"/>
                <a:cs typeface="Times New Roman" panose="02020603050405020304" charset="0"/>
              </a:rPr>
              <a:t>Developing large-scale production</a:t>
            </a:r>
            <a:endParaRPr lang="en-US" altLang="en-US" sz="96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 sz="96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9600">
                <a:latin typeface="Times New Roman" panose="02020603050405020304" charset="0"/>
                <a:cs typeface="Times New Roman" panose="02020603050405020304" charset="0"/>
              </a:rPr>
              <a:t>Creating a new socialist culture</a:t>
            </a:r>
            <a:endParaRPr lang="en-US" altLang="en-US" sz="96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 sz="96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9600">
                <a:latin typeface="Times New Roman" panose="02020603050405020304" charset="0"/>
                <a:cs typeface="Times New Roman" panose="02020603050405020304" charset="0"/>
              </a:rPr>
              <a:t>Forming the new socialist human being</a:t>
            </a:r>
            <a:endParaRPr lang="en-US" altLang="en-US" sz="96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9565" y="341630"/>
            <a:ext cx="8229600" cy="4525963"/>
          </a:xfrm>
        </p:spPr>
        <p:txBody>
          <a:bodyPr>
            <a:normAutofit fontScale="25000"/>
          </a:bodyPr>
          <a:p>
            <a:endParaRPr lang="en-US" altLang="en-US"/>
          </a:p>
          <a:p>
            <a:pPr marL="0" indent="0">
              <a:buNone/>
            </a:pPr>
            <a:endParaRPr lang="en-US" altLang="en-US"/>
          </a:p>
          <a:p>
            <a:pPr marL="0" indent="0">
              <a:buNone/>
            </a:pPr>
            <a:r>
              <a:rPr lang="en-US" altLang="en-US" sz="7000">
                <a:latin typeface="Times New Roman" panose="02020603050405020304" charset="0"/>
                <a:cs typeface="Times New Roman" panose="02020603050405020304" charset="0"/>
              </a:rPr>
              <a:t>c. Building socialism and defending the Fatherland (1976–1981)</a:t>
            </a:r>
            <a:endParaRPr lang="en-US" altLang="en-US" sz="7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 sz="7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7000">
                <a:latin typeface="Times New Roman" panose="02020603050405020304" charset="0"/>
                <a:cs typeface="Times New Roman" panose="02020603050405020304" charset="0"/>
              </a:rPr>
              <a:t>Important policies included:</a:t>
            </a:r>
            <a:endParaRPr lang="en-US" altLang="en-US" sz="7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 sz="7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7000">
                <a:latin typeface="Times New Roman" panose="02020603050405020304" charset="0"/>
                <a:cs typeface="Times New Roman" panose="02020603050405020304" charset="0"/>
              </a:rPr>
              <a:t>Central Committee Plenum 6 (August 1979): allowed production to expand and removed restrictions on circulation of goods.</a:t>
            </a:r>
            <a:endParaRPr lang="en-US" altLang="en-US" sz="7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 sz="7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7000">
                <a:latin typeface="Times New Roman" panose="02020603050405020304" charset="0"/>
                <a:cs typeface="Times New Roman" panose="02020603050405020304" charset="0"/>
              </a:rPr>
              <a:t>Directive 100 (January 1981): product contracting to groups and workers in agricultural cooperatives.</a:t>
            </a:r>
            <a:endParaRPr lang="en-US" altLang="en-US" sz="7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 sz="7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7000">
                <a:latin typeface="Times New Roman" panose="02020603050405020304" charset="0"/>
                <a:cs typeface="Times New Roman" panose="02020603050405020304" charset="0"/>
              </a:rPr>
              <a:t>Government Decision 25-CP (1981): granting autonomy in production and financial management for state enterprises.</a:t>
            </a:r>
            <a:endParaRPr lang="en-US" altLang="en-US" sz="7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 sz="7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7000">
                <a:latin typeface="Times New Roman" panose="02020603050405020304" charset="0"/>
                <a:cs typeface="Times New Roman" panose="02020603050405020304" charset="0"/>
              </a:rPr>
              <a:t>Decision 26-CP (1981): expanding piece-rate wages and production-based remuneration.</a:t>
            </a:r>
            <a:endParaRPr lang="en-US" altLang="en-US" sz="70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Border defense wars</a:t>
            </a: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Vietnam successfully defended the country in:</a:t>
            </a: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The Southwest border war</a:t>
            </a: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The Northern border war (1979)</a:t>
            </a: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6160</Words>
  <Application>WPS Presentation</Application>
  <PresentationFormat>On-screen Show (4:3)</PresentationFormat>
  <Paragraphs>178</Paragraphs>
  <Slides>21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30" baseType="lpstr">
      <vt:lpstr>Arial</vt:lpstr>
      <vt:lpstr>SimSun</vt:lpstr>
      <vt:lpstr>Wingdings</vt:lpstr>
      <vt:lpstr>Arial</vt:lpstr>
      <vt:lpstr>Times New Roman</vt:lpstr>
      <vt:lpstr>Microsoft YaHei</vt:lpstr>
      <vt:lpstr>Arial Unicode MS</vt:lpstr>
      <vt:lpstr>Calibri</vt:lpstr>
      <vt:lpstr>Office Theme</vt:lpstr>
      <vt:lpstr>HO CHI MINH CITY UNIVERSITY OF INDUSTRY AND TRADE Faculty of Political Theory Department of Politics – Society</vt:lpstr>
      <vt:lpstr>Content of Chapter II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2. The Nationwide Resistance War and Its Implementation (1946–1950)</vt:lpstr>
      <vt:lpstr>PowerPoint 演示文稿</vt:lpstr>
      <vt:lpstr>3. Intensifying the Resistance War to Victory (1951–1954)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>generated using python-pptx</dc:description>
  <cp:lastModifiedBy>tu trinh nguyen</cp:lastModifiedBy>
  <cp:revision>73</cp:revision>
  <dcterms:created xsi:type="dcterms:W3CDTF">2013-01-27T09:14:00Z</dcterms:created>
  <dcterms:modified xsi:type="dcterms:W3CDTF">2026-03-09T04:50:51Z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227FFEE418CC4504B433D9D2FACC190C_13</vt:lpwstr>
  </property>
  <property fmtid="{D5CDD505-2E9C-101B-9397-08002B2CF9AE}" pid="3" name="KSOProductBuildVer">
    <vt:lpwstr>1033-12.2.0.23196</vt:lpwstr>
  </property>
</Properties>
</file>