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7" r:id="rId20"/>
    <p:sldId id="282" r:id="rId21"/>
    <p:sldId id="283" r:id="rId22"/>
    <p:sldId id="288" r:id="rId23"/>
    <p:sldId id="284" r:id="rId24"/>
    <p:sldId id="285" r:id="rId25"/>
    <p:sldId id="286" r:id="rId26"/>
    <p:sldId id="289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15" y="274955"/>
            <a:ext cx="9232265" cy="1143000"/>
          </a:xfrm>
        </p:spPr>
        <p:txBody>
          <a:bodyPr>
            <a:normAutofit fontScale="90000"/>
          </a:bodyPr>
          <a:lstStyle/>
          <a:p>
            <a:r>
              <a:rPr sz="2665" b="1">
                <a:latin typeface="Times New Roman" panose="02020603050405020304" charset="0"/>
                <a:cs typeface="Times New Roman" panose="02020603050405020304" charset="0"/>
              </a:rPr>
              <a:t>HO CHI MINH CITY UNIVERSITY OF INDUSTRY AND TRADE</a:t>
            </a:r>
            <a:br>
              <a:rPr sz="2665" b="1">
                <a:latin typeface="Times New Roman" panose="02020603050405020304" charset="0"/>
                <a:cs typeface="Times New Roman" panose="02020603050405020304" charset="0"/>
              </a:rPr>
            </a:br>
            <a: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Faculty of Political Theory</a:t>
            </a:r>
            <a:b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sz="2665">
                <a:latin typeface="Times New Roman" panose="02020603050405020304" charset="0"/>
                <a:cs typeface="Times New Roman" panose="02020603050405020304" charset="0"/>
                <a:sym typeface="+mn-ea"/>
              </a:rPr>
              <a:t>Department of Politics – Society</a:t>
            </a:r>
            <a:endParaRPr sz="266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CHAPTER II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PARTY’S LEADERSHIP IN TWO RESISTANCE WARS: COMPLETING NATIONAL LIBERATION AND NATIONAL REUNIFICATION (1945–1975)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 sz="3555" b="1">
                <a:latin typeface="Times New Roman" panose="02020603050405020304" charset="0"/>
                <a:cs typeface="Times New Roman" panose="02020603050405020304" charset="0"/>
              </a:rPr>
              <a:t>3. Intensifying the Resistance War to Victory (1951–1954)</a:t>
            </a:r>
            <a:endParaRPr lang="en-US" altLang="en-US" sz="355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a. The Second National Congress of the Party and the Party’s Political Program (February 1951)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The Second National Congress of the Party was held in February 1951.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Major contents of the Congress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Defined the nature of Vietnamese society as having three characteristics: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People’s democratic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Partly colonial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1900">
                <a:latin typeface="Times New Roman" panose="02020603050405020304" charset="0"/>
                <a:cs typeface="Times New Roman" panose="02020603050405020304" charset="0"/>
              </a:rPr>
              <a:t>Semi-feudal</a:t>
            </a:r>
            <a:endParaRPr lang="en-US" altLang="en-US" sz="19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48831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Identified the basic contradiction of Vietnamese society: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Between the people’s democratic nature and the colonial nature.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Identified the main enemies of the Vietnamese revolution: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Aggressive imperialism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Reactionary feudal forces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Basic tasks of the Vietnamese revolution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National liberation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Land reform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Building a people’s democratic regime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935" y="271780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Driving forces of the revolution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Workers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Peasants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Intellectuals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Patriotic social forces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The revolution in this stage was defined as a people’s national democratic revolution.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Leadership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The working class leads the revolution through the Vietnam Workers’ Party.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International relations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Stand on the side of peace and democracy, expand international relations.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75"/>
            <a:ext cx="8229600" cy="4525963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b. Promoting the resistance war on all fronts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In November 1953, the Party Central Committee adopted the Land Reform Program.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On December 4, 1953, the National Assembly passed the Land Reform Law, which was promulgated by President Ho Chi Minh on December 19, 1953.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c. Combining military and diplomatic struggle to end the war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The Navarre Plan (1953) aimed to turn French defeat into victory within 18 months.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As part of this plan, the French built Dien Bien Phu into a massive military fortress.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10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Winter–Spring Strategic Offensive (1953–1954)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In September 1953, the Politburo decided to launch the Winter–Spring strategic campaign (1953–1954).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Objectives: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Destroy enemy forces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Strengthen revolutionary forces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Maintain strategic initiative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Force the enemy to disperse troops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935" y="310515"/>
            <a:ext cx="8170545" cy="404495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Dien Bien Phu Campaign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Politburo decided to launch the Dien Bien Phu Campaign on December 6, 1953.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campaign ended in victory on May 7, 1954.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Geneva Agreement (July 21, 1954)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Geneva Agreement on the cessation of hostilities in Vietnam restored peace in Indochina.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 marL="0" indent="0" algn="just">
              <a:buNone/>
            </a:pPr>
            <a:r>
              <a:rPr lang="en-US" altLang="en-US" sz="2800" b="1">
                <a:latin typeface="Times New Roman" panose="02020603050405020304" charset="0"/>
                <a:cs typeface="Times New Roman" panose="02020603050405020304" charset="0"/>
              </a:rPr>
              <a:t>4. Historical Significance and Lessons of the Resistance War</a:t>
            </a:r>
            <a:endParaRPr lang="en-US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The victory of the resistance war against France had great historical significance and provided valuable leadership experience for the Party.</a:t>
            </a:r>
            <a:endParaRPr lang="en-US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460" y="763905"/>
            <a:ext cx="8229600" cy="4525963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en-US" sz="2300" b="1">
                <a:latin typeface="Times New Roman" panose="02020603050405020304" charset="0"/>
                <a:cs typeface="Times New Roman" panose="02020603050405020304" charset="0"/>
              </a:rPr>
              <a:t>II. BUILDING SOCIALISM IN THE NORTH AND RESISTING U.S. IMPERIALISM (1954–1975)</a:t>
            </a:r>
            <a:endParaRPr lang="en-US" altLang="en-US" sz="23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300" b="1">
                <a:latin typeface="Times New Roman" panose="02020603050405020304" charset="0"/>
                <a:cs typeface="Times New Roman" panose="02020603050405020304" charset="0"/>
              </a:rPr>
              <a:t>1. Period 1954–1965</a:t>
            </a:r>
            <a:endParaRPr lang="en-US" altLang="en-US" sz="23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a. Economic recovery and socialist transformation in the North (1954–1960)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Restoring the economy.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Implementing socialist reforms.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Preparing conditions for further revolutionary development in the South.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Party demonstrated independence, self-reliance, and creativity in leadership.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Situation in Northern Vietnam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economy was primarily agricultural, so the Party prioritized restoring and developing agricultural production.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During the land reform, some mistakes occurred due to subjectivism and dogmatism.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In September 1956, the Party Central Committee reviewed these mistakes and conducted self-criticism.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740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b. Building socialism in the North and developing the revolutionary offensive in the South (1961–1965)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Third Party Congress (1960) set the strategic line: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Build socialism in the North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Struggle for peaceful national reunification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First Five-Year Plan (1961–1965)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Develop the socialist economy in the North.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Strengthen the material base for national defense.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Content of Chapter II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lstStyle/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I. The Party’s leadership in building and defending the revolutionary government and the resistance war against French colonial aggression (1945–1954)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II. Leadership in building socialism in the North and the resistance war against U.S. imperialism, liberating the South and reunifying the country (1954–1975)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05" y="43878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Northern support for the Southern revolution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North continuously supported the South through: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Ho Chi Minh Trail along the Truong Son mountain range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Sea transportation routes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North became the solid rear base for the national revolution.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Situation in Southern Vietnam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United States implemented the “Special War” strategy.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U.S. and the Ngo Dinh Diem government planned to build 17,000 strategic hamlets to control the population.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-6667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Party leadership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The Politburo determined: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Combine political struggle, armed struggle, and mass mobilization.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Conduct struggle on three strategic fronts: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Military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Political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Propaganda among enemy troops.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Results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The Southern revolution achieved significant victories, notably: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The Battle of Ap Bac (January 2, 1963).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200">
                <a:latin typeface="Times New Roman" panose="02020603050405020304" charset="0"/>
                <a:cs typeface="Times New Roman" panose="02020603050405020304" charset="0"/>
              </a:rPr>
              <a:t>By early 1965, the U.S. “Special War” strategy had completely failed.</a:t>
            </a:r>
            <a:endParaRPr lang="en-US" altLang="en-US" sz="2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0" y="-226377"/>
            <a:ext cx="8229600" cy="1143000"/>
          </a:xfrm>
        </p:spPr>
        <p:txBody>
          <a:bodyPr>
            <a:normAutofit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2. Period 1965–1975 </a:t>
            </a:r>
            <a:endParaRPr 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75" y="102552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a. Launching the resistance war against the United States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The U.S. escalated the war with the “Local War” strategy (1965–1968).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The Party determined the line of nationwide resistance against U.S. aggression.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b. Building the northern rear base and resisting U.S. bombing (1965–1968)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After the Gulf of Tonkin incident (1964), the U.S. launched large-scale bombing attacks against Northern Vietnam.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700">
                <a:latin typeface="Times New Roman" panose="02020603050405020304" charset="0"/>
                <a:cs typeface="Times New Roman" panose="02020603050405020304" charset="0"/>
              </a:rPr>
              <a:t>From February 1965, the war expanded dramatically.</a:t>
            </a:r>
            <a:endParaRPr lang="en-US" altLang="en-US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420" y="37782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Party policy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The Party adjusted strategy for the North: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“Nothing is more precious than independence and freedom.”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c. Restoring the economy and intensifying the struggle to liberate the South (1969–1975)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The Party implemented short-term plans to: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Repair war damage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Continue socialist construction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100">
                <a:latin typeface="Times New Roman" panose="02020603050405020304" charset="0"/>
                <a:cs typeface="Times New Roman" panose="02020603050405020304" charset="0"/>
              </a:rPr>
              <a:t>Strengthen support for the Southern battlefield.</a:t>
            </a:r>
            <a:endParaRPr lang="en-US" altLang="en-US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183515"/>
            <a:ext cx="8229600" cy="4525963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Strategic determination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“For independence and freedom: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Fight until the Americans withdraw,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Fight until the puppet regime collapses.”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Escalation of U.S. bombing (1972)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U.S. launched the second bombing war, including the 12-day B-52 bombing campaign against Hanoi and Hai Phong.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Southern battlefield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U.S. shifted strategy from “Local War” to “Vietnamization of the War.”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Vietnamese revolution intensified the struggle to liberate the South and reunify the country (1969–1975).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3. Achievements, Limitations, and Leadership Experience (1954–1975)</a:t>
            </a:r>
            <a:endParaRPr lang="en-US" alt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Achievements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Construction and defense of socialist Northern Vietnam.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Victory in the resistance war against U.S. imperialism.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Liberation of the South and national reunification.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Causes of victory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correct leadership of the Communist Party of Vietnam.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strength of the people and the army nationwide.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solid socialist North as the rear base.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solidarity among the peoples of Vietnam, Laos, and Cambodia.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300">
                <a:latin typeface="Times New Roman" panose="02020603050405020304" charset="0"/>
                <a:cs typeface="Times New Roman" panose="02020603050405020304" charset="0"/>
              </a:rPr>
              <a:t>The support of progressive people around the world, including progressive Americans.</a:t>
            </a:r>
            <a:endParaRPr lang="en-US" altLang="en-US"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2925"/>
            <a:ext cx="8229600" cy="5583555"/>
          </a:xfrm>
        </p:spPr>
        <p:txBody>
          <a:bodyPr>
            <a:normAutofit fontScale="50000"/>
          </a:bodyPr>
          <a:p>
            <a:pPr marL="0" indent="0" algn="l">
              <a:buNone/>
            </a:pP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I. THE PARTY’S LEADERSHIP IN BUILDING AND DEFENDING THE REVOLUTIONARY GOVERNMENT AND RESISTING FRENCH COLONIAL AGGRESSION (1945–1954)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 b="1">
                <a:latin typeface="Times New Roman" panose="02020603050405020304" charset="0"/>
                <a:cs typeface="Times New Roman" panose="02020603050405020304" charset="0"/>
              </a:rPr>
              <a:t>1. Building and defending the newly established revolutionary government (1945–1946)</a:t>
            </a:r>
            <a:endParaRPr lang="en-US" altLang="en-US" sz="40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a. The situation of the Vietnamese revolution after the August Revolution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After the August Revolution of 1945, the revolutionary government faced numerous difficulties and challenges both domestically and internationally.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b. Building a new regime and the revolutionary government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4000">
                <a:latin typeface="Times New Roman" panose="02020603050405020304" charset="0"/>
                <a:cs typeface="Times New Roman" panose="02020603050405020304" charset="0"/>
              </a:rPr>
              <a:t>The Party and the Government implemented urgent measures to stabilize the political system and address the country’s immediate problems.</a:t>
            </a:r>
            <a:endParaRPr lang="en-US" alt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Directive “Resistance and National Construction” (November 25, 1945)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Main policies: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Diplomacy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Implement the policy of “Vietnam–China friendship.”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Toward France: political independence while making economic concessions.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8790"/>
            <a:ext cx="8229600" cy="4525963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Achievements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Solving the famine.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Combating illiteracy.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Consolidating the political system.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Strengthening military forces.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Implementing appropriate diplomatic strategies.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endParaRPr lang="en-US" altLang="en-US" sz="2665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0000"/>
          </a:bodyPr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c. Organizing resistance against French colonial aggression in Southern Vietnam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On the night of September 22–23, 1945, French troops opened fire and occupied Saigon–Cholon.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9600">
                <a:latin typeface="Times New Roman" panose="02020603050405020304" charset="0"/>
                <a:cs typeface="Times New Roman" panose="02020603050405020304" charset="0"/>
              </a:rPr>
              <a:t>The resistance war of the Southern Vietnamese people against French aggression began.</a:t>
            </a:r>
            <a:endParaRPr lang="en-US" altLang="en-US" sz="96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565" y="341630"/>
            <a:ext cx="8229600" cy="4525963"/>
          </a:xfrm>
        </p:spPr>
        <p:txBody>
          <a:bodyPr>
            <a:normAutofit fontScale="25000"/>
          </a:bodyPr>
          <a:p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Significance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Prevented the expansion of French invading forces in the South.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Exposed and defeated plots against the revolutionary government.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Consolidated and protected the revolutionary government.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Safeguarded the achievements of the August Revolution.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 sz="7000">
                <a:latin typeface="Times New Roman" panose="02020603050405020304" charset="0"/>
                <a:cs typeface="Times New Roman" panose="02020603050405020304" charset="0"/>
              </a:rPr>
              <a:t>Created additional time for preparation for a long-term resistance war.</a:t>
            </a:r>
            <a:endParaRPr lang="en-US" altLang="en-US" sz="7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sz="3110" b="1">
                <a:latin typeface="Times New Roman" panose="02020603050405020304" charset="0"/>
                <a:cs typeface="Times New Roman" panose="02020603050405020304" charset="0"/>
              </a:rPr>
              <a:t>2. The Nationwide Resistance War and Its Implementation (1946–1950)</a:t>
            </a:r>
            <a:endParaRPr lang="en-US" altLang="en-US" sz="31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a. The outbreak of the nationwide resistance war and the Party’s resistance strategy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Fundamental causes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aggressive ambitions of French colonialism.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Direct causes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France’s violations of agreements and continued military expansion.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b. Organizing and directing the resistance war (1947–1950)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The Party directed the resistance war on various fronts: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Economic, cultural, and social development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Military struggle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Diplomatic activities</a:t>
            </a:r>
            <a:endParaRPr lang="en-US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8625</Words>
  <Application>WPS Presentation</Application>
  <PresentationFormat>On-screen Show (4:3)</PresentationFormat>
  <Paragraphs>239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Calibri</vt:lpstr>
      <vt:lpstr>Office Theme</vt:lpstr>
      <vt:lpstr>HO CHI MINH CITY UNIVERSITY OF INDUSTRY AND TRADE Faculty of Political Theory Department of Politics – Society</vt:lpstr>
      <vt:lpstr>Content of Chapter I</vt:lpstr>
      <vt:lpstr>PowerPoint 演示文稿</vt:lpstr>
      <vt:lpstr>1. Historical Context</vt:lpstr>
      <vt:lpstr>1. Historical Background</vt:lpstr>
      <vt:lpstr>Patriotic Movements Before the Establishment of the Party Feudal tendency</vt:lpstr>
      <vt:lpstr>Reasons for the Failure of These Movements</vt:lpstr>
      <vt:lpstr>2. Nguyễn Ái Quốc Prepared the Conditions for the Establishment of the Party</vt:lpstr>
      <vt:lpstr>PowerPoint 演示文稿</vt:lpstr>
      <vt:lpstr>3. Establishment of the Communist Party of Vietnam</vt:lpstr>
      <vt:lpstr>PowerPoint 演示文稿</vt:lpstr>
      <vt:lpstr>PowerPoint 演示文稿</vt:lpstr>
      <vt:lpstr>4. Historical Significance of the Establishment of the Communist Party of Vietnam</vt:lpstr>
      <vt:lpstr>II. THE PARTY’S LEADERSHIP IN THE STRUGGLE FOR NATIONAL LIBERATION AND THE SEIZURE OF POWER (1930–1945)</vt:lpstr>
      <vt:lpstr>PowerPoint 演示文稿</vt:lpstr>
      <vt:lpstr>2. Democratic Movement (1936–1939)</vt:lpstr>
      <vt:lpstr>PowerPoint 演示文稿</vt:lpstr>
      <vt:lpstr>PowerPoint 演示文稿</vt:lpstr>
      <vt:lpstr>3. National Liberation Movement (1939–1945)</vt:lpstr>
      <vt:lpstr>PowerPoint 演示文稿</vt:lpstr>
      <vt:lpstr>PowerPoint 演示文稿</vt:lpstr>
      <vt:lpstr>4. Nature, Significance, and Lessons of the August Revolution (1945) 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tu trinh nguyen</cp:lastModifiedBy>
  <cp:revision>54</cp:revision>
  <dcterms:created xsi:type="dcterms:W3CDTF">2013-01-27T09:14:00Z</dcterms:created>
  <dcterms:modified xsi:type="dcterms:W3CDTF">2026-03-09T04:38:48Z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227FFEE418CC4504B433D9D2FACC190C_13</vt:lpwstr>
  </property>
  <property fmtid="{D5CDD505-2E9C-101B-9397-08002B2CF9AE}" pid="3" name="KSOProductBuildVer">
    <vt:lpwstr>1033-12.2.0.23196</vt:lpwstr>
  </property>
</Properties>
</file>