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15" y="274955"/>
            <a:ext cx="9232265" cy="1143000"/>
          </a:xfrm>
        </p:spPr>
        <p:txBody>
          <a:bodyPr>
            <a:normAutofit fontScale="90000"/>
          </a:bodyPr>
          <a:lstStyle/>
          <a:p>
            <a:r>
              <a:rPr sz="2665" b="1">
                <a:latin typeface="Times New Roman" panose="02020603050405020304" charset="0"/>
                <a:cs typeface="Times New Roman" panose="02020603050405020304" charset="0"/>
              </a:rPr>
              <a:t>HO CHI MINH CITY UNIVERSITY OF INDUSTRY AND TRADE</a:t>
            </a:r>
            <a:br>
              <a:rPr sz="2665" b="1">
                <a:latin typeface="Times New Roman" panose="02020603050405020304" charset="0"/>
                <a:cs typeface="Times New Roman" panose="02020603050405020304" charset="0"/>
              </a:rPr>
            </a:br>
            <a:r>
              <a:rPr sz="2665">
                <a:latin typeface="Times New Roman" panose="02020603050405020304" charset="0"/>
                <a:cs typeface="Times New Roman" panose="02020603050405020304" charset="0"/>
                <a:sym typeface="+mn-ea"/>
              </a:rPr>
              <a:t>Faculty of Political Theory</a:t>
            </a:r>
            <a:br>
              <a:rPr sz="2665"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sz="2665">
                <a:latin typeface="Times New Roman" panose="02020603050405020304" charset="0"/>
                <a:cs typeface="Times New Roman" panose="02020603050405020304" charset="0"/>
                <a:sym typeface="+mn-ea"/>
              </a:rPr>
              <a:t>Department of Politics – Society</a:t>
            </a:r>
            <a:endParaRPr sz="266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CHAPTER I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Birth of the Communist Party of Vietnam and Its Leadership in the Struggle for Power (1930–1945)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 sz="3555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3. Establishment of the Communist Party of Vietnam</a:t>
            </a:r>
            <a:endParaRPr lang="en-US" sz="355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marL="0" indent="0">
              <a:buNone/>
            </a:pP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Communist organizations formed in Vietnam: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Indochinese Communist Party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Annam Communist Party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Indochinese Communist League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The Conference for the Establishment of the Communist Party of Vietnam (1930) decided: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To unify the communist organizations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To name the Party Communist Party of Vietnam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To draft the political platform and provisional regulations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To elect the Provisional Central Committee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48831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Basic Contents of the First Political Platform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Goal: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Carry out a bourgeois democratic and agrarian revolution to move toward socialism.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Tasks: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Expel French imperialism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Overthrow feudalism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Achieve complete independence for Vietnam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Forces: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Workers (leading force)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Peasants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National bourgeoisie and patriotic classes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935" y="271780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3100">
                <a:latin typeface="Times New Roman" panose="02020603050405020304" charset="0"/>
                <a:cs typeface="Times New Roman" panose="02020603050405020304" charset="0"/>
              </a:rPr>
              <a:t>Leadership</a:t>
            </a:r>
            <a:endParaRPr lang="en-US" altLang="en-US" sz="3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3100">
                <a:latin typeface="Times New Roman" panose="02020603050405020304" charset="0"/>
                <a:cs typeface="Times New Roman" panose="02020603050405020304" charset="0"/>
              </a:rPr>
              <a:t>The Communist Party of Vietnam</a:t>
            </a:r>
            <a:endParaRPr lang="en-US" altLang="en-US" sz="3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3100">
                <a:latin typeface="Times New Roman" panose="02020603050405020304" charset="0"/>
                <a:cs typeface="Times New Roman" panose="02020603050405020304" charset="0"/>
              </a:rPr>
              <a:t>Marxism–Leninism as the ideological foundation.</a:t>
            </a:r>
            <a:endParaRPr lang="en-US" altLang="en-US" sz="3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3100">
                <a:latin typeface="Times New Roman" panose="02020603050405020304" charset="0"/>
                <a:cs typeface="Times New Roman" panose="02020603050405020304" charset="0"/>
              </a:rPr>
              <a:t>Method</a:t>
            </a:r>
            <a:endParaRPr lang="en-US" altLang="en-US" sz="3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3100">
                <a:latin typeface="Times New Roman" panose="02020603050405020304" charset="0"/>
                <a:cs typeface="Times New Roman" panose="02020603050405020304" charset="0"/>
              </a:rPr>
              <a:t>Revolutionary violence of the masses.</a:t>
            </a:r>
            <a:endParaRPr lang="en-US" altLang="en-US" sz="3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3100">
                <a:latin typeface="Times New Roman" panose="02020603050405020304" charset="0"/>
                <a:cs typeface="Times New Roman" panose="02020603050405020304" charset="0"/>
              </a:rPr>
              <a:t>International Relations</a:t>
            </a:r>
            <a:endParaRPr lang="en-US" altLang="en-US" sz="3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3100">
                <a:latin typeface="Times New Roman" panose="02020603050405020304" charset="0"/>
                <a:cs typeface="Times New Roman" panose="02020603050405020304" charset="0"/>
              </a:rPr>
              <a:t>Vietnamese revolution is part of the world revolution.</a:t>
            </a:r>
            <a:endParaRPr lang="en-US" altLang="en-US" sz="31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</a:rPr>
              <a:t>4. Historical Significance of the Establishment of the Communist Party of Vietnam</a:t>
            </a:r>
            <a:endParaRPr lang="en-US" altLang="en-US" sz="31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establishment of the Party resulted from the combination of: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workers’ movement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patriotic movement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Marxism–Leninism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</a:rPr>
              <a:t>II. THE PARTY’S LEADERSHIP IN THE STRUGGLE FOR NATIONAL LIBERATION AND THE SEIZURE OF POWER (1930–1945)</a:t>
            </a:r>
            <a:endParaRPr lang="en-US" altLang="en-US" sz="31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marL="0" indent="0">
              <a:buNone/>
            </a:pPr>
            <a:r>
              <a:rPr lang="en-US" altLang="en-US" sz="2300" b="1">
                <a:latin typeface="Times New Roman" panose="02020603050405020304" charset="0"/>
                <a:cs typeface="Times New Roman" panose="02020603050405020304" charset="0"/>
              </a:rPr>
              <a:t>1. Revolutionary Movement (1930–1935)</a:t>
            </a:r>
            <a:endParaRPr lang="en-US" altLang="en-US" sz="23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Political Thesis of October 1930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Central Committee meeting of the Indochinese Communist Party was held from October 14 to October 31, 1930 in Hong Kong (China).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Tran Phu was elected the first General Secretary (1930–1931).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Political Thesis was adopted.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official Central Committee was elected.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Party’s name was changed to the Indochinese Communist Party.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935" y="310515"/>
            <a:ext cx="8170545" cy="404495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First National Congress of the Party (March 1935)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Held in Macau (China).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Three main tasks: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Promote the mass movement.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Expand propaganda against imperialism and war.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Consolidate and develop the Party.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Also expressed support for: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Soviet Union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Chinese Revolution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Significance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Marked the restoration of the Party organization and revolutionary movement.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sz="3555" b="1">
                <a:latin typeface="Times New Roman" panose="02020603050405020304" charset="0"/>
                <a:cs typeface="Times New Roman" panose="02020603050405020304" charset="0"/>
              </a:rPr>
              <a:t>2. Democratic Movement (1936–1939)</a:t>
            </a:r>
            <a:endParaRPr lang="en-US" altLang="en-US" sz="355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International context: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Rise of fascism in Germany, Italy, and Japan.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Formation of the Berlin–Rome–Tokyo Axis.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The 7th Congress of the Communist International (1935) proposed the strategy of building a united front against fascism.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460" y="76390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New Awareness and Policies of the Party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Struggle for democracy and civil rights.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New understanding of the relationship between national and democratic issues.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Important documents: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On the New Policy (October 1936)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Declaration of the Indochinese Communist Party (March 1939)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Self-Criticism (July 1939)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 sz="3555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3. National Liberation Movement (1939–1945)</a:t>
            </a:r>
            <a:endParaRPr lang="en-US" sz="355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Strategic Shift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Party shifted its strategic focus to national liberation.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Struggle Against French Colonialism and Japanese Fascism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Party mobilized the masses and prepared forces for an armed uprising.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Decision to Launch the General Uprising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Party issued directives to launch a nationwide insurrection.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405" y="43878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Development of the August Revolution (1945)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Important milestones: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August 14 – Uprising begins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August 19 – Victory in Hanoi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August 23 – Victory in Hue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August 25 – Victory in Saigon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August 30 – Emperor Bao Dai abdicates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September 2, 1945 – President Ho Chi Minh proclaimed the Declaration of Independence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Democratic Republic of Vietnam was established.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Content of Chapter I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I. The Birth of the Communist Party of Vietnam and the First Political Platform of the Party (February 1930)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II. The Party’s Leadership in the Struggle for National Liberation and the Seizure of Power (1930–1945)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4. Nature, Significance, and Lessons of the August Revolution (1945) </a:t>
            </a:r>
            <a:endParaRPr lang="en-US" sz="31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Nature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The August Revolution was a typical national liberation revolution: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Focused on achieving national independence.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Involved the participation of the entire nation.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Established a state power belonging to the whole people.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0000"/>
          </a:bodyPr>
          <a:p>
            <a:pPr marL="0" indent="0">
              <a:buNone/>
            </a:pPr>
            <a:r>
              <a:rPr lang="en-US" altLang="en-US"/>
              <a:t>Democratic Character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Part of the global democratic front against fascism.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Resolved some fundamental interests of the peasantry.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Established the first people’s democratic state in Vietnam.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Abolished the feudal monarchy.</a:t>
            </a:r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" y="18351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Major Lessons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1. Strategic leadership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Raise the banner of national liberation and correctly handle the relationship between independence and agrarian revolution.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2. Building revolutionary forces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Strengthen the worker–peasant alliance and mobilize all patriotic forces.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3. Revolutionary methods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Combine political struggle with armed struggle and build both political and military forces.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4. Party building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Build a vanguard revolutionary Party of the working class, the working people, and the Vietnamese nation.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2925"/>
            <a:ext cx="8229600" cy="5583555"/>
          </a:xfrm>
        </p:spPr>
        <p:txBody>
          <a:bodyPr>
            <a:normAutofit fontScale="80000"/>
          </a:bodyPr>
          <a:p>
            <a:pPr marL="0" indent="0" algn="ctr">
              <a:buNone/>
            </a:pP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I. The Establishment of the Communist Party of Vietnam and the First Political Platform of the Party (February 1930) 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1. Historical background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2. Nguyễn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Á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 Quốc prepared the conditions for the establishment of the Party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3. Establishment of the Communist Party of Vietnam and the first political platform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4. Historical significance of the establishment of the Party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2800" b="1">
                <a:latin typeface="Times New Roman" panose="02020603050405020304" charset="0"/>
                <a:cs typeface="Times New Roman" panose="02020603050405020304" charset="0"/>
              </a:rPr>
              <a:t>1. Historical Context</a:t>
            </a:r>
            <a:endParaRPr lang="en-US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/>
          </a:bodyPr>
          <a:p>
            <a:endParaRPr lang="en-US" altLang="en-US"/>
          </a:p>
          <a:p>
            <a:pPr marL="0" indent="0">
              <a:buNone/>
            </a:pPr>
            <a:r>
              <a:rPr lang="en-US" altLang="en-US"/>
              <a:t>International situation at the end of the 19th century and the beginning of the 20th century.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Situation in Vietnam under French colonial rule.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France attacked Da Nang in 1858.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The Nguyen Dynasty signed the Patonot Treaty with France in 1884.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Vietnam became a French colony. </a:t>
            </a:r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marL="0" indent="0"/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1. Historical Background</a:t>
            </a:r>
            <a:endParaRPr lang="en-US" altLang="en-US" sz="3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/>
          </a:bodyPr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International context (late 19th – early 20th century)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Situation in Vietnam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France attacked Da Nang in 1858.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The Nguyen Dynasty signed the Patenôtre Treaty (1884) with France.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Vietnam became a French colony.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Policies of French colonial rule in Vietnam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Vietnamese society under French domination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Different social classes emerged.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Contradictions in Vietnamese society developed.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Old contradiction: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Internal contradictions within Vietnamese feudal society.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New fundamental contradiction: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Between the Vietnamese people and French colonialism.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1200">
                <a:latin typeface="Times New Roman" panose="02020603050405020304" charset="0"/>
                <a:cs typeface="Times New Roman" panose="02020603050405020304" charset="0"/>
              </a:rPr>
              <a:t>Vietnamese society changed from an independent feudal society to a colonial semi-feudal society.</a:t>
            </a:r>
            <a:endParaRPr lang="en-US" altLang="en-US" sz="11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sz="2665">
                <a:latin typeface="Times New Roman" panose="02020603050405020304" charset="0"/>
                <a:cs typeface="Times New Roman" panose="02020603050405020304" charset="0"/>
                <a:sym typeface="+mn-ea"/>
              </a:rPr>
              <a:t>Patriotic Movements Before the Establishment of the Party</a:t>
            </a:r>
            <a:br>
              <a:rPr lang="en-US" altLang="en-US" sz="2665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en-US" sz="2665">
                <a:latin typeface="Times New Roman" panose="02020603050405020304" charset="0"/>
                <a:cs typeface="Times New Roman" panose="02020603050405020304" charset="0"/>
                <a:sym typeface="+mn-ea"/>
              </a:rPr>
              <a:t>Feudal tendency</a:t>
            </a:r>
            <a:endParaRPr lang="en-US" altLang="en-US" sz="266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/>
          </a:bodyPr>
          <a:p>
            <a:pPr marL="0" indent="0">
              <a:buNone/>
            </a:pP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Tôn Thất Thuyết</a:t>
            </a:r>
            <a:endParaRPr lang="en-US" altLang="en-US" sz="8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Hàm Nghi</a:t>
            </a:r>
            <a:endParaRPr lang="en-US" altLang="en-US" sz="8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Hoàng Hoa Thám</a:t>
            </a:r>
            <a:endParaRPr lang="en-US" altLang="en-US" sz="8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Movements:</a:t>
            </a:r>
            <a:endParaRPr lang="en-US" altLang="en-US" sz="8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Cần V</a:t>
            </a: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ư</a:t>
            </a: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ơng Movement (1885–1896)</a:t>
            </a:r>
            <a:endParaRPr lang="en-US" altLang="en-US" sz="8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Yên Thế Uprising</a:t>
            </a:r>
            <a:endParaRPr lang="en-US" altLang="en-US" sz="8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Bourgeois tendency</a:t>
            </a:r>
            <a:endParaRPr lang="en-US" altLang="en-US" sz="8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Phan Bội Châu – revolutionary violence tendency</a:t>
            </a:r>
            <a:endParaRPr lang="en-US" altLang="en-US" sz="8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8000">
                <a:latin typeface="Times New Roman" panose="02020603050405020304" charset="0"/>
                <a:cs typeface="Times New Roman" panose="02020603050405020304" charset="0"/>
              </a:rPr>
              <a:t>Phan Châu Trinh – reform tendency</a:t>
            </a:r>
            <a:endParaRPr lang="en-US" altLang="en-US" sz="8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9600">
                <a:latin typeface="Times New Roman" panose="02020603050405020304" charset="0"/>
                <a:cs typeface="Times New Roman" panose="02020603050405020304" charset="0"/>
              </a:rPr>
              <a:t>Nguyễn Thái Học – leader of the Vietnamese Nationalist Party</a:t>
            </a: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sz="3110">
                <a:sym typeface="+mn-ea"/>
              </a:rPr>
              <a:t>Reasons for the Failure of These Movements</a:t>
            </a:r>
            <a:endParaRPr lang="en-US" sz="31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10000"/>
          </a:bodyPr>
          <a:p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Lack of a correct political line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Absence of a genuine revolutionary party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Inappropriate methods of struggle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/>
              <a:t>Limited participation of the masses</a:t>
            </a: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</a:rPr>
              <a:t>2. Nguyễn </a:t>
            </a:r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</a:rPr>
              <a:t>Á</a:t>
            </a:r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</a:rPr>
              <a:t>i Quốc Prepared the Conditions for the Establishment of the Party</a:t>
            </a:r>
            <a:endParaRPr lang="en-US" altLang="en-US" sz="31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0000"/>
          </a:bodyPr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In 1911, the young patriot Nguyễn Tất Thành left Vietnam to find a path to national salvation.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“I want to go abroad to see France and other countries. After observing how they do things, I will return to help our people.”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Key activities: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1911: Departed to seek a path for national liberation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1911–1917: Worked, studied, and traveled across many countries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1919: Submitted the Eight-Point Petition to the Versailles Conference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1920: Read Lenin’s Thesis on the National and Colonial Question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1925: Founded the Vietnam Revolutionary Youth League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1927: Wrote the book “The Revolutionary Path (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Đư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ờng Cách Mệnh)”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These activities prepared ideological, political, and organizational conditions for the establishment of the Party.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7302</Words>
  <Application>WPS Presentation</Application>
  <PresentationFormat>On-screen Show (4:3)</PresentationFormat>
  <Paragraphs>229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Calibri</vt:lpstr>
      <vt:lpstr>Office Theme</vt:lpstr>
      <vt:lpstr>HO CHI MINH CITY UNIVERSITY OF INDUSTRY AND TRADE Faculty of Political Theory Department of Politics – Society</vt:lpstr>
      <vt:lpstr>Content of Chapter I</vt:lpstr>
      <vt:lpstr>PowerPoint 演示文稿</vt:lpstr>
      <vt:lpstr>1. Historical Context</vt:lpstr>
      <vt:lpstr>1. Historical Background</vt:lpstr>
      <vt:lpstr>Patriotic Movements Before the Establishment of the Party Feudal tendency</vt:lpstr>
      <vt:lpstr>Reasons for the Failure of These Movements</vt:lpstr>
      <vt:lpstr>2. Nguyễn Ái Quốc Prepared the Conditions for the Establishment of the Party</vt:lpstr>
      <vt:lpstr>PowerPoint 演示文稿</vt:lpstr>
      <vt:lpstr>3. Establishment of the Communist Party of Vietnam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tu trinh nguyen</cp:lastModifiedBy>
  <cp:revision>34</cp:revision>
  <dcterms:created xsi:type="dcterms:W3CDTF">2013-01-27T09:14:00Z</dcterms:created>
  <dcterms:modified xsi:type="dcterms:W3CDTF">2026-03-09T04:12:04Z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227FFEE418CC4504B433D9D2FACC190C_13</vt:lpwstr>
  </property>
  <property fmtid="{D5CDD505-2E9C-101B-9397-08002B2CF9AE}" pid="3" name="KSOProductBuildVer">
    <vt:lpwstr>1033-12.2.0.23196</vt:lpwstr>
  </property>
</Properties>
</file>